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47F388-ACDB-46FB-978C-41DCB5FCE934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20714BE3-F0C7-449F-9F35-83A2D1F5A886}">
      <dgm:prSet/>
      <dgm:spPr/>
      <dgm:t>
        <a:bodyPr/>
        <a:lstStyle/>
        <a:p>
          <a:pPr rtl="0"/>
          <a:r>
            <a:rPr lang="ru-RU" b="1" cap="all" baseline="0" dirty="0" smtClean="0">
              <a:solidFill>
                <a:schemeClr val="accent1">
                  <a:lumMod val="50000"/>
                </a:schemeClr>
              </a:solidFill>
            </a:rPr>
            <a:t>Использование ИКТ</a:t>
          </a:r>
          <a:endParaRPr lang="ru-RU" b="1" cap="all" baseline="0" dirty="0">
            <a:solidFill>
              <a:schemeClr val="accent1">
                <a:lumMod val="50000"/>
              </a:schemeClr>
            </a:solidFill>
          </a:endParaRPr>
        </a:p>
      </dgm:t>
    </dgm:pt>
    <dgm:pt modelId="{8F7D2908-7E91-4105-ADF2-24384F75E3F4}" type="parTrans" cxnId="{7E0FC0F6-E31A-4FF4-88C5-7C4E4F8B414A}">
      <dgm:prSet/>
      <dgm:spPr/>
      <dgm:t>
        <a:bodyPr/>
        <a:lstStyle/>
        <a:p>
          <a:endParaRPr lang="ru-RU" b="1" cap="all" baseline="0">
            <a:solidFill>
              <a:schemeClr val="accent1">
                <a:lumMod val="50000"/>
              </a:schemeClr>
            </a:solidFill>
          </a:endParaRPr>
        </a:p>
      </dgm:t>
    </dgm:pt>
    <dgm:pt modelId="{EDFF24E8-A658-4317-9479-0896BFD3E5A5}" type="sibTrans" cxnId="{7E0FC0F6-E31A-4FF4-88C5-7C4E4F8B414A}">
      <dgm:prSet/>
      <dgm:spPr/>
      <dgm:t>
        <a:bodyPr/>
        <a:lstStyle/>
        <a:p>
          <a:endParaRPr lang="ru-RU" b="1" cap="all" baseline="0">
            <a:solidFill>
              <a:schemeClr val="accent1">
                <a:lumMod val="50000"/>
              </a:schemeClr>
            </a:solidFill>
          </a:endParaRPr>
        </a:p>
      </dgm:t>
    </dgm:pt>
    <dgm:pt modelId="{B841E393-09FF-4CBF-A98F-9041D1AE3292}">
      <dgm:prSet/>
      <dgm:spPr/>
      <dgm:t>
        <a:bodyPr/>
        <a:lstStyle/>
        <a:p>
          <a:pPr rtl="0"/>
          <a:r>
            <a:rPr lang="ru-RU" b="1" cap="all" baseline="0" smtClean="0">
              <a:solidFill>
                <a:schemeClr val="accent1">
                  <a:lumMod val="50000"/>
                </a:schemeClr>
              </a:solidFill>
            </a:rPr>
            <a:t>Здоровьесберегающие технологии</a:t>
          </a:r>
          <a:endParaRPr lang="ru-RU" b="1" cap="all" baseline="0">
            <a:solidFill>
              <a:schemeClr val="accent1">
                <a:lumMod val="50000"/>
              </a:schemeClr>
            </a:solidFill>
          </a:endParaRPr>
        </a:p>
      </dgm:t>
    </dgm:pt>
    <dgm:pt modelId="{6B195755-354E-40E2-B0AC-F6973C06B17B}" type="parTrans" cxnId="{D12AD97A-F22B-4B8F-A130-7E10CC6B5889}">
      <dgm:prSet/>
      <dgm:spPr/>
      <dgm:t>
        <a:bodyPr/>
        <a:lstStyle/>
        <a:p>
          <a:endParaRPr lang="ru-RU" b="1" cap="all" baseline="0">
            <a:solidFill>
              <a:schemeClr val="accent1">
                <a:lumMod val="50000"/>
              </a:schemeClr>
            </a:solidFill>
          </a:endParaRPr>
        </a:p>
      </dgm:t>
    </dgm:pt>
    <dgm:pt modelId="{70451840-3050-4570-B5F6-9ECD85F3C424}" type="sibTrans" cxnId="{D12AD97A-F22B-4B8F-A130-7E10CC6B5889}">
      <dgm:prSet/>
      <dgm:spPr/>
      <dgm:t>
        <a:bodyPr/>
        <a:lstStyle/>
        <a:p>
          <a:endParaRPr lang="ru-RU" b="1" cap="all" baseline="0">
            <a:solidFill>
              <a:schemeClr val="accent1">
                <a:lumMod val="50000"/>
              </a:schemeClr>
            </a:solidFill>
          </a:endParaRPr>
        </a:p>
      </dgm:t>
    </dgm:pt>
    <dgm:pt modelId="{2DC57184-F4AC-404C-93F3-94539D12B789}">
      <dgm:prSet/>
      <dgm:spPr/>
      <dgm:t>
        <a:bodyPr/>
        <a:lstStyle/>
        <a:p>
          <a:pPr rtl="0"/>
          <a:r>
            <a:rPr lang="ru-RU" b="1" cap="all" baseline="0" smtClean="0">
              <a:solidFill>
                <a:schemeClr val="accent1">
                  <a:lumMod val="50000"/>
                </a:schemeClr>
              </a:solidFill>
            </a:rPr>
            <a:t>Проблемное обучение</a:t>
          </a:r>
          <a:endParaRPr lang="ru-RU" b="1" cap="all" baseline="0">
            <a:solidFill>
              <a:schemeClr val="accent1">
                <a:lumMod val="50000"/>
              </a:schemeClr>
            </a:solidFill>
          </a:endParaRPr>
        </a:p>
      </dgm:t>
    </dgm:pt>
    <dgm:pt modelId="{7439D024-6C7A-4401-88E2-6E973B683B6E}" type="parTrans" cxnId="{BF7F0611-934B-4E0E-BFD9-5D0F2F10E7AD}">
      <dgm:prSet/>
      <dgm:spPr/>
      <dgm:t>
        <a:bodyPr/>
        <a:lstStyle/>
        <a:p>
          <a:endParaRPr lang="ru-RU" b="1" cap="all" baseline="0">
            <a:solidFill>
              <a:schemeClr val="accent1">
                <a:lumMod val="50000"/>
              </a:schemeClr>
            </a:solidFill>
          </a:endParaRPr>
        </a:p>
      </dgm:t>
    </dgm:pt>
    <dgm:pt modelId="{0F4C0721-0224-49EE-8301-80F6CF50E66F}" type="sibTrans" cxnId="{BF7F0611-934B-4E0E-BFD9-5D0F2F10E7AD}">
      <dgm:prSet/>
      <dgm:spPr/>
      <dgm:t>
        <a:bodyPr/>
        <a:lstStyle/>
        <a:p>
          <a:endParaRPr lang="ru-RU" b="1" cap="all" baseline="0">
            <a:solidFill>
              <a:schemeClr val="accent1">
                <a:lumMod val="50000"/>
              </a:schemeClr>
            </a:solidFill>
          </a:endParaRPr>
        </a:p>
      </dgm:t>
    </dgm:pt>
    <dgm:pt modelId="{BC4F310B-568C-41D2-AD81-33F1C7E0536E}">
      <dgm:prSet/>
      <dgm:spPr/>
      <dgm:t>
        <a:bodyPr/>
        <a:lstStyle/>
        <a:p>
          <a:pPr rtl="0"/>
          <a:r>
            <a:rPr lang="ru-RU" b="1" cap="all" baseline="0" smtClean="0">
              <a:solidFill>
                <a:schemeClr val="accent1">
                  <a:lumMod val="50000"/>
                </a:schemeClr>
              </a:solidFill>
            </a:rPr>
            <a:t>Проектно-исследовательские технологии</a:t>
          </a:r>
          <a:endParaRPr lang="ru-RU" b="1" cap="all" baseline="0">
            <a:solidFill>
              <a:schemeClr val="accent1">
                <a:lumMod val="50000"/>
              </a:schemeClr>
            </a:solidFill>
          </a:endParaRPr>
        </a:p>
      </dgm:t>
    </dgm:pt>
    <dgm:pt modelId="{6E6B3995-FCC5-4F9D-A73E-3D5BB96326C5}" type="parTrans" cxnId="{010C455C-D9D2-4D01-B649-B491F8B70E61}">
      <dgm:prSet/>
      <dgm:spPr/>
      <dgm:t>
        <a:bodyPr/>
        <a:lstStyle/>
        <a:p>
          <a:endParaRPr lang="ru-RU" b="1" cap="all" baseline="0">
            <a:solidFill>
              <a:schemeClr val="accent1">
                <a:lumMod val="50000"/>
              </a:schemeClr>
            </a:solidFill>
          </a:endParaRPr>
        </a:p>
      </dgm:t>
    </dgm:pt>
    <dgm:pt modelId="{D2FD57B7-A432-421C-8E36-672A6F786528}" type="sibTrans" cxnId="{010C455C-D9D2-4D01-B649-B491F8B70E61}">
      <dgm:prSet/>
      <dgm:spPr/>
      <dgm:t>
        <a:bodyPr/>
        <a:lstStyle/>
        <a:p>
          <a:endParaRPr lang="ru-RU" b="1" cap="all" baseline="0">
            <a:solidFill>
              <a:schemeClr val="accent1">
                <a:lumMod val="50000"/>
              </a:schemeClr>
            </a:solidFill>
          </a:endParaRPr>
        </a:p>
      </dgm:t>
    </dgm:pt>
    <dgm:pt modelId="{55543E71-6A62-43D1-8DF0-5446DE57763D}">
      <dgm:prSet/>
      <dgm:spPr/>
      <dgm:t>
        <a:bodyPr/>
        <a:lstStyle/>
        <a:p>
          <a:pPr rtl="0"/>
          <a:r>
            <a:rPr lang="ru-RU" b="1" cap="all" baseline="0" smtClean="0">
              <a:solidFill>
                <a:schemeClr val="accent1">
                  <a:lumMod val="50000"/>
                </a:schemeClr>
              </a:solidFill>
            </a:rPr>
            <a:t>Развивающее обучение</a:t>
          </a:r>
          <a:endParaRPr lang="ru-RU" b="1" cap="all" baseline="0">
            <a:solidFill>
              <a:schemeClr val="accent1">
                <a:lumMod val="50000"/>
              </a:schemeClr>
            </a:solidFill>
          </a:endParaRPr>
        </a:p>
      </dgm:t>
    </dgm:pt>
    <dgm:pt modelId="{41CC9201-7D47-41D5-99DD-207318A23F69}" type="parTrans" cxnId="{BC41063D-F6C4-4BD7-8466-0532AA9897F1}">
      <dgm:prSet/>
      <dgm:spPr/>
      <dgm:t>
        <a:bodyPr/>
        <a:lstStyle/>
        <a:p>
          <a:endParaRPr lang="ru-RU" b="1" cap="all" baseline="0">
            <a:solidFill>
              <a:schemeClr val="accent1">
                <a:lumMod val="50000"/>
              </a:schemeClr>
            </a:solidFill>
          </a:endParaRPr>
        </a:p>
      </dgm:t>
    </dgm:pt>
    <dgm:pt modelId="{9FB09867-B21A-4F3D-83B3-7D89D2A45D6A}" type="sibTrans" cxnId="{BC41063D-F6C4-4BD7-8466-0532AA9897F1}">
      <dgm:prSet/>
      <dgm:spPr/>
      <dgm:t>
        <a:bodyPr/>
        <a:lstStyle/>
        <a:p>
          <a:endParaRPr lang="ru-RU" b="1" cap="all" baseline="0">
            <a:solidFill>
              <a:schemeClr val="accent1">
                <a:lumMod val="50000"/>
              </a:schemeClr>
            </a:solidFill>
          </a:endParaRPr>
        </a:p>
      </dgm:t>
    </dgm:pt>
    <dgm:pt modelId="{F35805CA-3C4D-45D5-A654-0D339243B357}">
      <dgm:prSet/>
      <dgm:spPr/>
      <dgm:t>
        <a:bodyPr/>
        <a:lstStyle/>
        <a:p>
          <a:pPr rtl="0"/>
          <a:r>
            <a:rPr lang="ru-RU" b="1" cap="all" baseline="0" dirty="0" smtClean="0">
              <a:solidFill>
                <a:schemeClr val="accent1">
                  <a:lumMod val="50000"/>
                </a:schemeClr>
              </a:solidFill>
            </a:rPr>
            <a:t>Технологии </a:t>
          </a:r>
          <a:r>
            <a:rPr lang="ru-RU" b="1" cap="all" baseline="0" dirty="0" err="1" smtClean="0">
              <a:solidFill>
                <a:schemeClr val="accent1">
                  <a:lumMod val="50000"/>
                </a:schemeClr>
              </a:solidFill>
            </a:rPr>
            <a:t>разноуровневого</a:t>
          </a:r>
          <a:r>
            <a:rPr lang="ru-RU" b="1" cap="all" baseline="0" dirty="0" smtClean="0">
              <a:solidFill>
                <a:schemeClr val="accent1">
                  <a:lumMod val="50000"/>
                </a:schemeClr>
              </a:solidFill>
            </a:rPr>
            <a:t> обучения</a:t>
          </a:r>
          <a:endParaRPr lang="ru-RU" b="1" cap="all" baseline="0" dirty="0">
            <a:solidFill>
              <a:schemeClr val="accent1">
                <a:lumMod val="50000"/>
              </a:schemeClr>
            </a:solidFill>
          </a:endParaRPr>
        </a:p>
      </dgm:t>
    </dgm:pt>
    <dgm:pt modelId="{CB606A09-3516-4760-BA29-FDD5129B24FC}" type="parTrans" cxnId="{F6A4BAAB-DA6B-4F8B-9EA9-2DD66AA36FBC}">
      <dgm:prSet/>
      <dgm:spPr/>
      <dgm:t>
        <a:bodyPr/>
        <a:lstStyle/>
        <a:p>
          <a:endParaRPr lang="ru-RU" b="1" cap="all" baseline="0">
            <a:solidFill>
              <a:schemeClr val="accent1">
                <a:lumMod val="50000"/>
              </a:schemeClr>
            </a:solidFill>
          </a:endParaRPr>
        </a:p>
      </dgm:t>
    </dgm:pt>
    <dgm:pt modelId="{5E402EAA-A6E9-43D0-B8C3-AA3D8D7D3955}" type="sibTrans" cxnId="{F6A4BAAB-DA6B-4F8B-9EA9-2DD66AA36FBC}">
      <dgm:prSet/>
      <dgm:spPr/>
      <dgm:t>
        <a:bodyPr/>
        <a:lstStyle/>
        <a:p>
          <a:endParaRPr lang="ru-RU" b="1" cap="all" baseline="0">
            <a:solidFill>
              <a:schemeClr val="accent1">
                <a:lumMod val="50000"/>
              </a:schemeClr>
            </a:solidFill>
          </a:endParaRPr>
        </a:p>
      </dgm:t>
    </dgm:pt>
    <dgm:pt modelId="{8C3417F8-0373-4201-8820-92A43EC7E9B6}" type="pres">
      <dgm:prSet presAssocID="{B547F388-ACDB-46FB-978C-41DCB5FCE934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43CD788-D3E7-4CA0-A583-2D0B8B10248A}" type="pres">
      <dgm:prSet presAssocID="{20714BE3-F0C7-449F-9F35-83A2D1F5A886}" presName="circle1" presStyleLbl="node1" presStyleIdx="0" presStyleCnt="6"/>
      <dgm:spPr/>
    </dgm:pt>
    <dgm:pt modelId="{D8089942-DFED-4A96-BFE0-AA66E75D53CC}" type="pres">
      <dgm:prSet presAssocID="{20714BE3-F0C7-449F-9F35-83A2D1F5A886}" presName="space" presStyleCnt="0"/>
      <dgm:spPr/>
    </dgm:pt>
    <dgm:pt modelId="{463A2DFD-790C-45D0-838D-A913F07B7627}" type="pres">
      <dgm:prSet presAssocID="{20714BE3-F0C7-449F-9F35-83A2D1F5A886}" presName="rect1" presStyleLbl="alignAcc1" presStyleIdx="0" presStyleCnt="6"/>
      <dgm:spPr/>
      <dgm:t>
        <a:bodyPr/>
        <a:lstStyle/>
        <a:p>
          <a:endParaRPr lang="ru-RU"/>
        </a:p>
      </dgm:t>
    </dgm:pt>
    <dgm:pt modelId="{5C535DB5-38AE-42BF-95CC-B5840D61DDDF}" type="pres">
      <dgm:prSet presAssocID="{B841E393-09FF-4CBF-A98F-9041D1AE3292}" presName="vertSpace2" presStyleLbl="node1" presStyleIdx="0" presStyleCnt="6"/>
      <dgm:spPr/>
    </dgm:pt>
    <dgm:pt modelId="{34FC695B-3B9A-4B53-8DDD-4C06BD84959A}" type="pres">
      <dgm:prSet presAssocID="{B841E393-09FF-4CBF-A98F-9041D1AE3292}" presName="circle2" presStyleLbl="node1" presStyleIdx="1" presStyleCnt="6"/>
      <dgm:spPr/>
    </dgm:pt>
    <dgm:pt modelId="{49206B93-4C98-46F5-84D4-A7F4263BCE83}" type="pres">
      <dgm:prSet presAssocID="{B841E393-09FF-4CBF-A98F-9041D1AE3292}" presName="rect2" presStyleLbl="alignAcc1" presStyleIdx="1" presStyleCnt="6"/>
      <dgm:spPr/>
      <dgm:t>
        <a:bodyPr/>
        <a:lstStyle/>
        <a:p>
          <a:endParaRPr lang="ru-RU"/>
        </a:p>
      </dgm:t>
    </dgm:pt>
    <dgm:pt modelId="{C0CFE487-BAA1-4B0A-B2AA-74ECDC175A3F}" type="pres">
      <dgm:prSet presAssocID="{2DC57184-F4AC-404C-93F3-94539D12B789}" presName="vertSpace3" presStyleLbl="node1" presStyleIdx="1" presStyleCnt="6"/>
      <dgm:spPr/>
    </dgm:pt>
    <dgm:pt modelId="{0923D4FB-AE5A-4C76-B92D-A4C520760156}" type="pres">
      <dgm:prSet presAssocID="{2DC57184-F4AC-404C-93F3-94539D12B789}" presName="circle3" presStyleLbl="node1" presStyleIdx="2" presStyleCnt="6"/>
      <dgm:spPr/>
    </dgm:pt>
    <dgm:pt modelId="{20FEB3A2-7FBF-4D58-A4A9-528A6F4D2D74}" type="pres">
      <dgm:prSet presAssocID="{2DC57184-F4AC-404C-93F3-94539D12B789}" presName="rect3" presStyleLbl="alignAcc1" presStyleIdx="2" presStyleCnt="6"/>
      <dgm:spPr/>
      <dgm:t>
        <a:bodyPr/>
        <a:lstStyle/>
        <a:p>
          <a:endParaRPr lang="ru-RU"/>
        </a:p>
      </dgm:t>
    </dgm:pt>
    <dgm:pt modelId="{9EEDC734-4BE4-4AF7-9A58-AC051D3BDAEB}" type="pres">
      <dgm:prSet presAssocID="{BC4F310B-568C-41D2-AD81-33F1C7E0536E}" presName="vertSpace4" presStyleLbl="node1" presStyleIdx="2" presStyleCnt="6"/>
      <dgm:spPr/>
    </dgm:pt>
    <dgm:pt modelId="{845C9E30-9D38-4A19-ABE1-DAA839035C39}" type="pres">
      <dgm:prSet presAssocID="{BC4F310B-568C-41D2-AD81-33F1C7E0536E}" presName="circle4" presStyleLbl="node1" presStyleIdx="3" presStyleCnt="6"/>
      <dgm:spPr/>
    </dgm:pt>
    <dgm:pt modelId="{29539A37-14C3-4CC2-9DCA-8F7A5CC94915}" type="pres">
      <dgm:prSet presAssocID="{BC4F310B-568C-41D2-AD81-33F1C7E0536E}" presName="rect4" presStyleLbl="alignAcc1" presStyleIdx="3" presStyleCnt="6"/>
      <dgm:spPr/>
      <dgm:t>
        <a:bodyPr/>
        <a:lstStyle/>
        <a:p>
          <a:endParaRPr lang="ru-RU"/>
        </a:p>
      </dgm:t>
    </dgm:pt>
    <dgm:pt modelId="{6F9E453C-591E-4FD7-9541-765DA5C6025C}" type="pres">
      <dgm:prSet presAssocID="{55543E71-6A62-43D1-8DF0-5446DE57763D}" presName="vertSpace5" presStyleLbl="node1" presStyleIdx="3" presStyleCnt="6"/>
      <dgm:spPr/>
    </dgm:pt>
    <dgm:pt modelId="{9D13D5FE-B283-4278-B316-9B789A33B465}" type="pres">
      <dgm:prSet presAssocID="{55543E71-6A62-43D1-8DF0-5446DE57763D}" presName="circle5" presStyleLbl="node1" presStyleIdx="4" presStyleCnt="6"/>
      <dgm:spPr/>
    </dgm:pt>
    <dgm:pt modelId="{79B29628-413F-4D91-8C83-4FD6D669FA22}" type="pres">
      <dgm:prSet presAssocID="{55543E71-6A62-43D1-8DF0-5446DE57763D}" presName="rect5" presStyleLbl="alignAcc1" presStyleIdx="4" presStyleCnt="6"/>
      <dgm:spPr/>
      <dgm:t>
        <a:bodyPr/>
        <a:lstStyle/>
        <a:p>
          <a:endParaRPr lang="ru-RU"/>
        </a:p>
      </dgm:t>
    </dgm:pt>
    <dgm:pt modelId="{54F858CB-621F-4ADC-A4FB-BDD20F2244EF}" type="pres">
      <dgm:prSet presAssocID="{F35805CA-3C4D-45D5-A654-0D339243B357}" presName="vertSpace6" presStyleLbl="node1" presStyleIdx="4" presStyleCnt="6"/>
      <dgm:spPr/>
    </dgm:pt>
    <dgm:pt modelId="{275D3E25-FA3B-414E-A417-B667F1DD3140}" type="pres">
      <dgm:prSet presAssocID="{F35805CA-3C4D-45D5-A654-0D339243B357}" presName="circle6" presStyleLbl="node1" presStyleIdx="5" presStyleCnt="6"/>
      <dgm:spPr/>
    </dgm:pt>
    <dgm:pt modelId="{0B782529-596A-423D-8F24-CEF6BD5EE661}" type="pres">
      <dgm:prSet presAssocID="{F35805CA-3C4D-45D5-A654-0D339243B357}" presName="rect6" presStyleLbl="alignAcc1" presStyleIdx="5" presStyleCnt="6"/>
      <dgm:spPr/>
      <dgm:t>
        <a:bodyPr/>
        <a:lstStyle/>
        <a:p>
          <a:endParaRPr lang="ru-RU"/>
        </a:p>
      </dgm:t>
    </dgm:pt>
    <dgm:pt modelId="{FCFF3D4E-360E-4C4C-A483-32FC3AB4C499}" type="pres">
      <dgm:prSet presAssocID="{20714BE3-F0C7-449F-9F35-83A2D1F5A886}" presName="rect1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995DDE-639A-4D1D-9D44-2FA515A0EBB5}" type="pres">
      <dgm:prSet presAssocID="{B841E393-09FF-4CBF-A98F-9041D1AE3292}" presName="rect2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BD23CF-BF7D-46B2-BC79-A91CE4046DB7}" type="pres">
      <dgm:prSet presAssocID="{2DC57184-F4AC-404C-93F3-94539D12B789}" presName="rect3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49CC51-D2C3-4243-BF87-547F362D92EE}" type="pres">
      <dgm:prSet presAssocID="{BC4F310B-568C-41D2-AD81-33F1C7E0536E}" presName="rect4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F34000-90E0-45E6-A6A7-04AF5DB20745}" type="pres">
      <dgm:prSet presAssocID="{55543E71-6A62-43D1-8DF0-5446DE57763D}" presName="rect5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183156-EE34-4BCC-82B7-C3EB79AD1EFB}" type="pres">
      <dgm:prSet presAssocID="{F35805CA-3C4D-45D5-A654-0D339243B357}" presName="rect6ParTxNoCh" presStyleLbl="alignAcc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6CB50C9-6B01-4D0D-9C8F-61680003A221}" type="presOf" srcId="{20714BE3-F0C7-449F-9F35-83A2D1F5A886}" destId="{FCFF3D4E-360E-4C4C-A483-32FC3AB4C499}" srcOrd="1" destOrd="0" presId="urn:microsoft.com/office/officeart/2005/8/layout/target3"/>
    <dgm:cxn modelId="{D9D81363-C16C-4076-9821-7529B6F562FB}" type="presOf" srcId="{2DC57184-F4AC-404C-93F3-94539D12B789}" destId="{20FEB3A2-7FBF-4D58-A4A9-528A6F4D2D74}" srcOrd="0" destOrd="0" presId="urn:microsoft.com/office/officeart/2005/8/layout/target3"/>
    <dgm:cxn modelId="{CC6E1BDF-54A3-4187-A1D8-1F199DC89961}" type="presOf" srcId="{B547F388-ACDB-46FB-978C-41DCB5FCE934}" destId="{8C3417F8-0373-4201-8820-92A43EC7E9B6}" srcOrd="0" destOrd="0" presId="urn:microsoft.com/office/officeart/2005/8/layout/target3"/>
    <dgm:cxn modelId="{BC41063D-F6C4-4BD7-8466-0532AA9897F1}" srcId="{B547F388-ACDB-46FB-978C-41DCB5FCE934}" destId="{55543E71-6A62-43D1-8DF0-5446DE57763D}" srcOrd="4" destOrd="0" parTransId="{41CC9201-7D47-41D5-99DD-207318A23F69}" sibTransId="{9FB09867-B21A-4F3D-83B3-7D89D2A45D6A}"/>
    <dgm:cxn modelId="{31039F3F-CD83-4C0E-8B67-213647FE208C}" type="presOf" srcId="{F35805CA-3C4D-45D5-A654-0D339243B357}" destId="{0B782529-596A-423D-8F24-CEF6BD5EE661}" srcOrd="0" destOrd="0" presId="urn:microsoft.com/office/officeart/2005/8/layout/target3"/>
    <dgm:cxn modelId="{132823F7-97B3-4807-8CDC-8136148879B9}" type="presOf" srcId="{BC4F310B-568C-41D2-AD81-33F1C7E0536E}" destId="{29539A37-14C3-4CC2-9DCA-8F7A5CC94915}" srcOrd="0" destOrd="0" presId="urn:microsoft.com/office/officeart/2005/8/layout/target3"/>
    <dgm:cxn modelId="{1686842F-D3D1-4210-A05B-34AD9E2F427B}" type="presOf" srcId="{F35805CA-3C4D-45D5-A654-0D339243B357}" destId="{55183156-EE34-4BCC-82B7-C3EB79AD1EFB}" srcOrd="1" destOrd="0" presId="urn:microsoft.com/office/officeart/2005/8/layout/target3"/>
    <dgm:cxn modelId="{2D04DF4A-C670-4FDC-BB30-41A573E602E4}" type="presOf" srcId="{B841E393-09FF-4CBF-A98F-9041D1AE3292}" destId="{49206B93-4C98-46F5-84D4-A7F4263BCE83}" srcOrd="0" destOrd="0" presId="urn:microsoft.com/office/officeart/2005/8/layout/target3"/>
    <dgm:cxn modelId="{9C1CC177-1ED8-40AD-903C-55A25539406E}" type="presOf" srcId="{2DC57184-F4AC-404C-93F3-94539D12B789}" destId="{B4BD23CF-BF7D-46B2-BC79-A91CE4046DB7}" srcOrd="1" destOrd="0" presId="urn:microsoft.com/office/officeart/2005/8/layout/target3"/>
    <dgm:cxn modelId="{255CBEEF-3910-4A35-A737-E85123332355}" type="presOf" srcId="{55543E71-6A62-43D1-8DF0-5446DE57763D}" destId="{79B29628-413F-4D91-8C83-4FD6D669FA22}" srcOrd="0" destOrd="0" presId="urn:microsoft.com/office/officeart/2005/8/layout/target3"/>
    <dgm:cxn modelId="{BF7F0611-934B-4E0E-BFD9-5D0F2F10E7AD}" srcId="{B547F388-ACDB-46FB-978C-41DCB5FCE934}" destId="{2DC57184-F4AC-404C-93F3-94539D12B789}" srcOrd="2" destOrd="0" parTransId="{7439D024-6C7A-4401-88E2-6E973B683B6E}" sibTransId="{0F4C0721-0224-49EE-8301-80F6CF50E66F}"/>
    <dgm:cxn modelId="{388CC8E0-F703-41CA-9F5D-B7ADBFD86CFE}" type="presOf" srcId="{55543E71-6A62-43D1-8DF0-5446DE57763D}" destId="{50F34000-90E0-45E6-A6A7-04AF5DB20745}" srcOrd="1" destOrd="0" presId="urn:microsoft.com/office/officeart/2005/8/layout/target3"/>
    <dgm:cxn modelId="{FE751428-295E-4782-B969-C4678A3AFD2C}" type="presOf" srcId="{BC4F310B-568C-41D2-AD81-33F1C7E0536E}" destId="{0449CC51-D2C3-4243-BF87-547F362D92EE}" srcOrd="1" destOrd="0" presId="urn:microsoft.com/office/officeart/2005/8/layout/target3"/>
    <dgm:cxn modelId="{D4FD0B59-7FDA-4936-BF0B-E7BBD66EFA57}" type="presOf" srcId="{20714BE3-F0C7-449F-9F35-83A2D1F5A886}" destId="{463A2DFD-790C-45D0-838D-A913F07B7627}" srcOrd="0" destOrd="0" presId="urn:microsoft.com/office/officeart/2005/8/layout/target3"/>
    <dgm:cxn modelId="{D457FAC9-0DA0-4F9B-B125-82CD1A5B7C79}" type="presOf" srcId="{B841E393-09FF-4CBF-A98F-9041D1AE3292}" destId="{C0995DDE-639A-4D1D-9D44-2FA515A0EBB5}" srcOrd="1" destOrd="0" presId="urn:microsoft.com/office/officeart/2005/8/layout/target3"/>
    <dgm:cxn modelId="{7E0FC0F6-E31A-4FF4-88C5-7C4E4F8B414A}" srcId="{B547F388-ACDB-46FB-978C-41DCB5FCE934}" destId="{20714BE3-F0C7-449F-9F35-83A2D1F5A886}" srcOrd="0" destOrd="0" parTransId="{8F7D2908-7E91-4105-ADF2-24384F75E3F4}" sibTransId="{EDFF24E8-A658-4317-9479-0896BFD3E5A5}"/>
    <dgm:cxn modelId="{D12AD97A-F22B-4B8F-A130-7E10CC6B5889}" srcId="{B547F388-ACDB-46FB-978C-41DCB5FCE934}" destId="{B841E393-09FF-4CBF-A98F-9041D1AE3292}" srcOrd="1" destOrd="0" parTransId="{6B195755-354E-40E2-B0AC-F6973C06B17B}" sibTransId="{70451840-3050-4570-B5F6-9ECD85F3C424}"/>
    <dgm:cxn modelId="{F6A4BAAB-DA6B-4F8B-9EA9-2DD66AA36FBC}" srcId="{B547F388-ACDB-46FB-978C-41DCB5FCE934}" destId="{F35805CA-3C4D-45D5-A654-0D339243B357}" srcOrd="5" destOrd="0" parTransId="{CB606A09-3516-4760-BA29-FDD5129B24FC}" sibTransId="{5E402EAA-A6E9-43D0-B8C3-AA3D8D7D3955}"/>
    <dgm:cxn modelId="{010C455C-D9D2-4D01-B649-B491F8B70E61}" srcId="{B547F388-ACDB-46FB-978C-41DCB5FCE934}" destId="{BC4F310B-568C-41D2-AD81-33F1C7E0536E}" srcOrd="3" destOrd="0" parTransId="{6E6B3995-FCC5-4F9D-A73E-3D5BB96326C5}" sibTransId="{D2FD57B7-A432-421C-8E36-672A6F786528}"/>
    <dgm:cxn modelId="{77BF1028-C98F-4425-B17E-AFDBB415B40D}" type="presParOf" srcId="{8C3417F8-0373-4201-8820-92A43EC7E9B6}" destId="{043CD788-D3E7-4CA0-A583-2D0B8B10248A}" srcOrd="0" destOrd="0" presId="urn:microsoft.com/office/officeart/2005/8/layout/target3"/>
    <dgm:cxn modelId="{CAFC93AB-4B1D-431E-B51B-5BAC9D6EF18F}" type="presParOf" srcId="{8C3417F8-0373-4201-8820-92A43EC7E9B6}" destId="{D8089942-DFED-4A96-BFE0-AA66E75D53CC}" srcOrd="1" destOrd="0" presId="urn:microsoft.com/office/officeart/2005/8/layout/target3"/>
    <dgm:cxn modelId="{3B576D7A-35BC-4E39-B3BE-690FD0476E09}" type="presParOf" srcId="{8C3417F8-0373-4201-8820-92A43EC7E9B6}" destId="{463A2DFD-790C-45D0-838D-A913F07B7627}" srcOrd="2" destOrd="0" presId="urn:microsoft.com/office/officeart/2005/8/layout/target3"/>
    <dgm:cxn modelId="{7F505A33-F5AB-4667-B9DD-0E30933DD959}" type="presParOf" srcId="{8C3417F8-0373-4201-8820-92A43EC7E9B6}" destId="{5C535DB5-38AE-42BF-95CC-B5840D61DDDF}" srcOrd="3" destOrd="0" presId="urn:microsoft.com/office/officeart/2005/8/layout/target3"/>
    <dgm:cxn modelId="{C182F357-126C-40A9-A4B7-E83702AB8CC4}" type="presParOf" srcId="{8C3417F8-0373-4201-8820-92A43EC7E9B6}" destId="{34FC695B-3B9A-4B53-8DDD-4C06BD84959A}" srcOrd="4" destOrd="0" presId="urn:microsoft.com/office/officeart/2005/8/layout/target3"/>
    <dgm:cxn modelId="{1FEB9350-BCF2-4D7D-BD9D-BBB3CD063B20}" type="presParOf" srcId="{8C3417F8-0373-4201-8820-92A43EC7E9B6}" destId="{49206B93-4C98-46F5-84D4-A7F4263BCE83}" srcOrd="5" destOrd="0" presId="urn:microsoft.com/office/officeart/2005/8/layout/target3"/>
    <dgm:cxn modelId="{B64A3AC0-8B30-45FF-8459-21C0E1AD70E5}" type="presParOf" srcId="{8C3417F8-0373-4201-8820-92A43EC7E9B6}" destId="{C0CFE487-BAA1-4B0A-B2AA-74ECDC175A3F}" srcOrd="6" destOrd="0" presId="urn:microsoft.com/office/officeart/2005/8/layout/target3"/>
    <dgm:cxn modelId="{F77C1E09-5824-43D1-A248-03428E7CE925}" type="presParOf" srcId="{8C3417F8-0373-4201-8820-92A43EC7E9B6}" destId="{0923D4FB-AE5A-4C76-B92D-A4C520760156}" srcOrd="7" destOrd="0" presId="urn:microsoft.com/office/officeart/2005/8/layout/target3"/>
    <dgm:cxn modelId="{86BE75C3-3833-4A94-872F-4308A809DBDA}" type="presParOf" srcId="{8C3417F8-0373-4201-8820-92A43EC7E9B6}" destId="{20FEB3A2-7FBF-4D58-A4A9-528A6F4D2D74}" srcOrd="8" destOrd="0" presId="urn:microsoft.com/office/officeart/2005/8/layout/target3"/>
    <dgm:cxn modelId="{EA53751D-7E8B-41D3-96D9-96C04F2BA9DD}" type="presParOf" srcId="{8C3417F8-0373-4201-8820-92A43EC7E9B6}" destId="{9EEDC734-4BE4-4AF7-9A58-AC051D3BDAEB}" srcOrd="9" destOrd="0" presId="urn:microsoft.com/office/officeart/2005/8/layout/target3"/>
    <dgm:cxn modelId="{2005954B-4458-4995-925F-8AC2E9C9ED71}" type="presParOf" srcId="{8C3417F8-0373-4201-8820-92A43EC7E9B6}" destId="{845C9E30-9D38-4A19-ABE1-DAA839035C39}" srcOrd="10" destOrd="0" presId="urn:microsoft.com/office/officeart/2005/8/layout/target3"/>
    <dgm:cxn modelId="{1E220100-1C55-48E1-8E8F-28ED2778DFDE}" type="presParOf" srcId="{8C3417F8-0373-4201-8820-92A43EC7E9B6}" destId="{29539A37-14C3-4CC2-9DCA-8F7A5CC94915}" srcOrd="11" destOrd="0" presId="urn:microsoft.com/office/officeart/2005/8/layout/target3"/>
    <dgm:cxn modelId="{553BBD2A-50B9-462B-97FA-66667289ADAE}" type="presParOf" srcId="{8C3417F8-0373-4201-8820-92A43EC7E9B6}" destId="{6F9E453C-591E-4FD7-9541-765DA5C6025C}" srcOrd="12" destOrd="0" presId="urn:microsoft.com/office/officeart/2005/8/layout/target3"/>
    <dgm:cxn modelId="{5B1B706E-DA96-453D-9222-B6367A8E0CF8}" type="presParOf" srcId="{8C3417F8-0373-4201-8820-92A43EC7E9B6}" destId="{9D13D5FE-B283-4278-B316-9B789A33B465}" srcOrd="13" destOrd="0" presId="urn:microsoft.com/office/officeart/2005/8/layout/target3"/>
    <dgm:cxn modelId="{89EBFEF0-3C24-4613-8C97-C92D63134313}" type="presParOf" srcId="{8C3417F8-0373-4201-8820-92A43EC7E9B6}" destId="{79B29628-413F-4D91-8C83-4FD6D669FA22}" srcOrd="14" destOrd="0" presId="urn:microsoft.com/office/officeart/2005/8/layout/target3"/>
    <dgm:cxn modelId="{90A3C1F6-4FF9-4D60-986A-DA62F9511CB8}" type="presParOf" srcId="{8C3417F8-0373-4201-8820-92A43EC7E9B6}" destId="{54F858CB-621F-4ADC-A4FB-BDD20F2244EF}" srcOrd="15" destOrd="0" presId="urn:microsoft.com/office/officeart/2005/8/layout/target3"/>
    <dgm:cxn modelId="{948F558E-0668-4AC6-8676-907C3CC74EA9}" type="presParOf" srcId="{8C3417F8-0373-4201-8820-92A43EC7E9B6}" destId="{275D3E25-FA3B-414E-A417-B667F1DD3140}" srcOrd="16" destOrd="0" presId="urn:microsoft.com/office/officeart/2005/8/layout/target3"/>
    <dgm:cxn modelId="{0E3B7367-2154-44AB-93A4-5FC812731BAF}" type="presParOf" srcId="{8C3417F8-0373-4201-8820-92A43EC7E9B6}" destId="{0B782529-596A-423D-8F24-CEF6BD5EE661}" srcOrd="17" destOrd="0" presId="urn:microsoft.com/office/officeart/2005/8/layout/target3"/>
    <dgm:cxn modelId="{B2176201-05AB-4906-A85F-D1AD549D4E58}" type="presParOf" srcId="{8C3417F8-0373-4201-8820-92A43EC7E9B6}" destId="{FCFF3D4E-360E-4C4C-A483-32FC3AB4C499}" srcOrd="18" destOrd="0" presId="urn:microsoft.com/office/officeart/2005/8/layout/target3"/>
    <dgm:cxn modelId="{F4E5FECC-7094-42B5-9E9A-A495273BC0B3}" type="presParOf" srcId="{8C3417F8-0373-4201-8820-92A43EC7E9B6}" destId="{C0995DDE-639A-4D1D-9D44-2FA515A0EBB5}" srcOrd="19" destOrd="0" presId="urn:microsoft.com/office/officeart/2005/8/layout/target3"/>
    <dgm:cxn modelId="{3A0481ED-514B-41DC-B981-80374559F0EF}" type="presParOf" srcId="{8C3417F8-0373-4201-8820-92A43EC7E9B6}" destId="{B4BD23CF-BF7D-46B2-BC79-A91CE4046DB7}" srcOrd="20" destOrd="0" presId="urn:microsoft.com/office/officeart/2005/8/layout/target3"/>
    <dgm:cxn modelId="{147FDB9C-6F1D-42A6-9462-6DE33A286D3A}" type="presParOf" srcId="{8C3417F8-0373-4201-8820-92A43EC7E9B6}" destId="{0449CC51-D2C3-4243-BF87-547F362D92EE}" srcOrd="21" destOrd="0" presId="urn:microsoft.com/office/officeart/2005/8/layout/target3"/>
    <dgm:cxn modelId="{E1D12B80-3943-4EFB-9B05-97CA13056E15}" type="presParOf" srcId="{8C3417F8-0373-4201-8820-92A43EC7E9B6}" destId="{50F34000-90E0-45E6-A6A7-04AF5DB20745}" srcOrd="22" destOrd="0" presId="urn:microsoft.com/office/officeart/2005/8/layout/target3"/>
    <dgm:cxn modelId="{1B3E1CB8-9584-4BF2-8995-354D15F02824}" type="presParOf" srcId="{8C3417F8-0373-4201-8820-92A43EC7E9B6}" destId="{55183156-EE34-4BCC-82B7-C3EB79AD1EFB}" srcOrd="2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b="1" cap="all" dirty="0" smtClean="0"/>
              <a:t>Инновации </a:t>
            </a:r>
            <a:br>
              <a:rPr lang="ru-RU" sz="4000" b="1" cap="all" dirty="0" smtClean="0"/>
            </a:br>
            <a:r>
              <a:rPr lang="ru-RU" sz="4000" b="1" cap="all" dirty="0" smtClean="0"/>
              <a:t>в дополнительном образовании</a:t>
            </a:r>
            <a:endParaRPr lang="ru-RU" sz="4000" b="1" cap="all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11917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6768" y="722455"/>
            <a:ext cx="9791829" cy="5665466"/>
          </a:xfrm>
        </p:spPr>
      </p:pic>
    </p:spTree>
    <p:extLst>
      <p:ext uri="{BB962C8B-B14F-4D97-AF65-F5344CB8AC3E}">
        <p14:creationId xmlns:p14="http://schemas.microsoft.com/office/powerpoint/2010/main" val="338498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all" dirty="0" smtClean="0">
                <a:solidFill>
                  <a:schemeClr val="accent5">
                    <a:lumMod val="50000"/>
                  </a:schemeClr>
                </a:solidFill>
              </a:rPr>
              <a:t>Инновация – </a:t>
            </a:r>
            <a:br>
              <a:rPr lang="ru-RU" b="1" cap="all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b="1" cap="all" dirty="0" smtClean="0">
                <a:solidFill>
                  <a:schemeClr val="accent5">
                    <a:lumMod val="50000"/>
                  </a:schemeClr>
                </a:solidFill>
              </a:rPr>
              <a:t>использование </a:t>
            </a:r>
            <a:r>
              <a:rPr lang="ru-RU" b="1" cap="all" dirty="0">
                <a:solidFill>
                  <a:schemeClr val="accent5">
                    <a:lumMod val="50000"/>
                  </a:schemeClr>
                </a:solidFill>
              </a:rPr>
              <a:t>новшеств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2705" y="2133600"/>
            <a:ext cx="9711907" cy="3777622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"</a:t>
            </a:r>
            <a:r>
              <a:rPr lang="ru-RU" sz="2800" b="1" dirty="0"/>
              <a:t>инновация" </a:t>
            </a:r>
            <a:r>
              <a:rPr lang="ru-RU" sz="2800" b="1" dirty="0" smtClean="0"/>
              <a:t>- </a:t>
            </a:r>
            <a:r>
              <a:rPr lang="ru-RU" sz="2800" b="1" dirty="0"/>
              <a:t>новшество, </a:t>
            </a:r>
            <a:r>
              <a:rPr lang="ru-RU" sz="2800" b="1" dirty="0" smtClean="0"/>
              <a:t>новизна, </a:t>
            </a:r>
            <a:r>
              <a:rPr lang="ru-RU" sz="2800" b="1" dirty="0"/>
              <a:t>изменение; </a:t>
            </a:r>
            <a:endParaRPr lang="ru-RU" sz="2800" b="1" dirty="0" smtClean="0"/>
          </a:p>
          <a:p>
            <a:r>
              <a:rPr lang="ru-RU" sz="2800" b="1" dirty="0"/>
              <a:t>"</a:t>
            </a:r>
            <a:r>
              <a:rPr lang="ru-RU" sz="2800" b="1" dirty="0" smtClean="0"/>
              <a:t>инновация</a:t>
            </a:r>
            <a:r>
              <a:rPr lang="ru-RU" sz="2800" b="1" dirty="0"/>
              <a:t>"</a:t>
            </a:r>
            <a:r>
              <a:rPr lang="ru-RU" sz="2800" b="1" dirty="0" smtClean="0"/>
              <a:t> </a:t>
            </a:r>
            <a:r>
              <a:rPr lang="ru-RU" sz="2800" b="1" dirty="0"/>
              <a:t>как средство и процесс предполагает введение чего-либо </a:t>
            </a:r>
            <a:r>
              <a:rPr lang="ru-RU" sz="2800" b="1" dirty="0" smtClean="0"/>
              <a:t>нового; </a:t>
            </a:r>
          </a:p>
          <a:p>
            <a:r>
              <a:rPr lang="ru-RU" sz="2800" b="1" dirty="0"/>
              <a:t>"</a:t>
            </a:r>
            <a:r>
              <a:rPr lang="ru-RU" sz="2800" b="1" dirty="0" smtClean="0"/>
              <a:t>инновация</a:t>
            </a:r>
            <a:r>
              <a:rPr lang="ru-RU" sz="2800" b="1" dirty="0"/>
              <a:t>"</a:t>
            </a:r>
            <a:r>
              <a:rPr lang="ru-RU" sz="2800" b="1" i="1" dirty="0" smtClean="0"/>
              <a:t> </a:t>
            </a:r>
            <a:r>
              <a:rPr lang="ru-RU" sz="2800" b="1" dirty="0" smtClean="0"/>
              <a:t>педагогический процесс -</a:t>
            </a:r>
            <a:br>
              <a:rPr lang="ru-RU" sz="2800" b="1" dirty="0" smtClean="0"/>
            </a:br>
            <a:r>
              <a:rPr lang="ru-RU" sz="2800" b="1" dirty="0" smtClean="0"/>
              <a:t>введение </a:t>
            </a:r>
            <a:r>
              <a:rPr lang="ru-RU" sz="2800" b="1" dirty="0"/>
              <a:t>нового в цели, содержание, методы и формы обучения и воспитания, организацию совместной деятельности </a:t>
            </a:r>
            <a:r>
              <a:rPr lang="ru-RU" sz="2800" b="1" dirty="0" smtClean="0"/>
              <a:t>педагога </a:t>
            </a:r>
            <a:r>
              <a:rPr lang="ru-RU" sz="2800" b="1" dirty="0"/>
              <a:t>и учащегося</a:t>
            </a:r>
            <a:r>
              <a:rPr lang="ru-RU" sz="2800" b="1" dirty="0" smtClean="0"/>
              <a:t>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700142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6683" y="624110"/>
            <a:ext cx="9237930" cy="128089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Направления инновационной деятельности 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в 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системе дополнительного 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образования 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детей: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66683" y="2133600"/>
            <a:ext cx="9237929" cy="3777622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совершенствование </a:t>
            </a:r>
            <a:r>
              <a:rPr lang="ru-RU" sz="2400" b="1" dirty="0"/>
              <a:t>содержания образования; </a:t>
            </a:r>
          </a:p>
          <a:p>
            <a:r>
              <a:rPr lang="ru-RU" sz="2400" b="1" dirty="0" smtClean="0"/>
              <a:t>изучение </a:t>
            </a:r>
            <a:r>
              <a:rPr lang="ru-RU" sz="2400" b="1" dirty="0"/>
              <a:t>и внедрение в практику современных педагогических технологий; </a:t>
            </a:r>
          </a:p>
          <a:p>
            <a:r>
              <a:rPr lang="ru-RU" sz="2400" b="1" dirty="0" smtClean="0"/>
              <a:t>создание </a:t>
            </a:r>
            <a:r>
              <a:rPr lang="ru-RU" sz="2400" b="1" dirty="0"/>
              <a:t>системы работы с одаренными детьми; </a:t>
            </a:r>
          </a:p>
          <a:p>
            <a:r>
              <a:rPr lang="ru-RU" sz="2400" b="1" dirty="0" smtClean="0"/>
              <a:t>совокупность </a:t>
            </a:r>
            <a:r>
              <a:rPr lang="ru-RU" sz="2400" b="1" dirty="0"/>
              <a:t>методов, приемов, форм и средств обучения; </a:t>
            </a:r>
          </a:p>
          <a:p>
            <a:r>
              <a:rPr lang="ru-RU" sz="2400" b="1" dirty="0" smtClean="0"/>
              <a:t>совершенствование </a:t>
            </a:r>
            <a:r>
              <a:rPr lang="ru-RU" sz="2400" b="1" dirty="0"/>
              <a:t>всей системы управления; </a:t>
            </a:r>
          </a:p>
          <a:p>
            <a:r>
              <a:rPr lang="ru-RU" sz="2400" b="1" dirty="0" smtClean="0"/>
              <a:t>информатизация </a:t>
            </a:r>
            <a:r>
              <a:rPr lang="ru-RU" sz="2400" b="1" dirty="0"/>
              <a:t>образовательного процесса. </a:t>
            </a:r>
          </a:p>
        </p:txBody>
      </p:sp>
    </p:spTree>
    <p:extLst>
      <p:ext uri="{BB962C8B-B14F-4D97-AF65-F5344CB8AC3E}">
        <p14:creationId xmlns:p14="http://schemas.microsoft.com/office/powerpoint/2010/main" val="4153586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3337" y="624110"/>
            <a:ext cx="9471275" cy="1280890"/>
          </a:xfrm>
        </p:spPr>
        <p:txBody>
          <a:bodyPr>
            <a:normAutofit/>
          </a:bodyPr>
          <a:lstStyle/>
          <a:p>
            <a:r>
              <a:rPr lang="ru-RU" b="1" cap="all" dirty="0">
                <a:solidFill>
                  <a:schemeClr val="accent5">
                    <a:lumMod val="50000"/>
                  </a:schemeClr>
                </a:solidFill>
              </a:rPr>
              <a:t>инновационные </a:t>
            </a:r>
            <a:r>
              <a:rPr lang="ru-RU" b="1" cap="all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b="1" cap="all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b="1" cap="all" dirty="0" smtClean="0">
                <a:solidFill>
                  <a:schemeClr val="accent5">
                    <a:lumMod val="50000"/>
                  </a:schemeClr>
                </a:solidFill>
              </a:rPr>
              <a:t>технологии</a:t>
            </a:r>
            <a:r>
              <a:rPr lang="ru-RU" b="1" cap="all" dirty="0">
                <a:solidFill>
                  <a:schemeClr val="accent5">
                    <a:lumMod val="50000"/>
                  </a:schemeClr>
                </a:solidFill>
              </a:rPr>
              <a:t>, методы и формы: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61147" y="2133599"/>
            <a:ext cx="9543465" cy="4231105"/>
          </a:xfrm>
        </p:spPr>
        <p:txBody>
          <a:bodyPr>
            <a:normAutofit fontScale="85000" lnSpcReduction="20000"/>
          </a:bodyPr>
          <a:lstStyle/>
          <a:p>
            <a:r>
              <a:rPr lang="ru-RU" sz="2600" b="1" dirty="0" smtClean="0"/>
              <a:t>Личностно </a:t>
            </a:r>
            <a:r>
              <a:rPr lang="ru-RU" sz="2600" b="1" dirty="0"/>
              <a:t>ориентированные технологии - технологии дифференциации и </a:t>
            </a:r>
            <a:r>
              <a:rPr lang="ru-RU" sz="2600" b="1" dirty="0" smtClean="0"/>
              <a:t>индивидуализации</a:t>
            </a:r>
            <a:r>
              <a:rPr lang="ru-RU" sz="2600" b="1" dirty="0"/>
              <a:t>. </a:t>
            </a:r>
            <a:endParaRPr lang="ru-RU" sz="2600" b="1" dirty="0" smtClean="0"/>
          </a:p>
          <a:p>
            <a:pPr marL="0" indent="0">
              <a:buNone/>
            </a:pPr>
            <a:r>
              <a:rPr lang="ru-RU" sz="2600" b="1" dirty="0" smtClean="0">
                <a:solidFill>
                  <a:srgbClr val="7030A0"/>
                </a:solidFill>
              </a:rPr>
              <a:t>Дети - объект </a:t>
            </a:r>
            <a:r>
              <a:rPr lang="ru-RU" sz="2600" b="1" dirty="0">
                <a:solidFill>
                  <a:srgbClr val="7030A0"/>
                </a:solidFill>
              </a:rPr>
              <a:t>педагогического </a:t>
            </a:r>
            <a:r>
              <a:rPr lang="ru-RU" sz="2600" b="1" dirty="0" smtClean="0">
                <a:solidFill>
                  <a:srgbClr val="7030A0"/>
                </a:solidFill>
              </a:rPr>
              <a:t>воздействия + субъект </a:t>
            </a:r>
            <a:r>
              <a:rPr lang="ru-RU" sz="2600" b="1" dirty="0">
                <a:solidFill>
                  <a:srgbClr val="7030A0"/>
                </a:solidFill>
              </a:rPr>
              <a:t>собственной деятельности. </a:t>
            </a:r>
            <a:endParaRPr lang="ru-RU" sz="26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sz="2600" b="1" dirty="0" smtClean="0">
                <a:solidFill>
                  <a:srgbClr val="7030A0"/>
                </a:solidFill>
              </a:rPr>
              <a:t>Следовательно</a:t>
            </a:r>
            <a:r>
              <a:rPr lang="ru-RU" sz="2600" b="1" dirty="0">
                <a:solidFill>
                  <a:srgbClr val="7030A0"/>
                </a:solidFill>
              </a:rPr>
              <a:t>, дифференцированный  </a:t>
            </a:r>
            <a:r>
              <a:rPr lang="ru-RU" sz="2600" b="1" dirty="0" smtClean="0">
                <a:solidFill>
                  <a:srgbClr val="7030A0"/>
                </a:solidFill>
              </a:rPr>
              <a:t>подход </a:t>
            </a:r>
            <a:r>
              <a:rPr lang="ru-RU" sz="2600" b="1" dirty="0">
                <a:solidFill>
                  <a:srgbClr val="7030A0"/>
                </a:solidFill>
              </a:rPr>
              <a:t>в обучении должен осуществляться на индивидуальном уровне. </a:t>
            </a:r>
          </a:p>
          <a:p>
            <a:r>
              <a:rPr lang="ru-RU" sz="2600" b="1" dirty="0" smtClean="0"/>
              <a:t>Интегрированные </a:t>
            </a:r>
            <a:r>
              <a:rPr lang="ru-RU" sz="2600" b="1" dirty="0"/>
              <a:t>занятия - </a:t>
            </a:r>
            <a:r>
              <a:rPr lang="ru-RU" sz="2600" b="1" dirty="0" smtClean="0"/>
              <a:t>вокруг </a:t>
            </a:r>
            <a:r>
              <a:rPr lang="ru-RU" sz="2600" b="1" dirty="0"/>
              <a:t>одной темы </a:t>
            </a:r>
            <a:r>
              <a:rPr lang="ru-RU" sz="2600" b="1" dirty="0" smtClean="0"/>
              <a:t>объединяется </a:t>
            </a:r>
            <a:r>
              <a:rPr lang="ru-RU" sz="2600" b="1" dirty="0"/>
              <a:t>материал нескольких предметов. </a:t>
            </a:r>
            <a:endParaRPr lang="ru-RU" sz="2600" b="1" dirty="0" smtClean="0"/>
          </a:p>
          <a:p>
            <a:pPr marL="0" indent="0">
              <a:buNone/>
            </a:pPr>
            <a:r>
              <a:rPr lang="ru-RU" sz="2600" b="1" dirty="0" smtClean="0">
                <a:solidFill>
                  <a:srgbClr val="7030A0"/>
                </a:solidFill>
              </a:rPr>
              <a:t>Особенности </a:t>
            </a:r>
            <a:r>
              <a:rPr lang="ru-RU" sz="2600" b="1" dirty="0">
                <a:solidFill>
                  <a:srgbClr val="7030A0"/>
                </a:solidFill>
              </a:rPr>
              <a:t>интегрированного занятия - </a:t>
            </a:r>
            <a:r>
              <a:rPr lang="ru-RU" sz="2600" b="1" dirty="0" smtClean="0">
                <a:solidFill>
                  <a:srgbClr val="7030A0"/>
                </a:solidFill>
              </a:rPr>
              <a:t>четкость</a:t>
            </a:r>
            <a:r>
              <a:rPr lang="ru-RU" sz="2600" b="1" dirty="0">
                <a:solidFill>
                  <a:srgbClr val="7030A0"/>
                </a:solidFill>
              </a:rPr>
              <a:t>, компактность, сжатость, логическая взаимообусловленность учебного материала </a:t>
            </a:r>
            <a:r>
              <a:rPr lang="ru-RU" sz="2600" b="1" dirty="0" smtClean="0">
                <a:solidFill>
                  <a:srgbClr val="7030A0"/>
                </a:solidFill>
              </a:rPr>
              <a:t>на </a:t>
            </a:r>
            <a:r>
              <a:rPr lang="ru-RU" sz="2600" b="1" dirty="0">
                <a:solidFill>
                  <a:srgbClr val="7030A0"/>
                </a:solidFill>
              </a:rPr>
              <a:t>каждом этапе </a:t>
            </a:r>
            <a:r>
              <a:rPr lang="ru-RU" sz="2600" b="1" dirty="0" smtClean="0">
                <a:solidFill>
                  <a:srgbClr val="7030A0"/>
                </a:solidFill>
              </a:rPr>
              <a:t>занятия,</a:t>
            </a:r>
          </a:p>
          <a:p>
            <a:pPr marL="0" indent="0">
              <a:buNone/>
            </a:pPr>
            <a:r>
              <a:rPr lang="ru-RU" sz="2600" b="1" dirty="0" smtClean="0">
                <a:solidFill>
                  <a:srgbClr val="7030A0"/>
                </a:solidFill>
              </a:rPr>
              <a:t>большая </a:t>
            </a:r>
            <a:r>
              <a:rPr lang="ru-RU" sz="2600" b="1" dirty="0">
                <a:solidFill>
                  <a:srgbClr val="7030A0"/>
                </a:solidFill>
              </a:rPr>
              <a:t>информативная емкость материала проходит </a:t>
            </a:r>
            <a:r>
              <a:rPr lang="ru-RU" sz="2600" b="1" dirty="0" smtClean="0">
                <a:solidFill>
                  <a:srgbClr val="7030A0"/>
                </a:solidFill>
              </a:rPr>
              <a:t/>
            </a:r>
            <a:br>
              <a:rPr lang="ru-RU" sz="2600" b="1" dirty="0" smtClean="0">
                <a:solidFill>
                  <a:srgbClr val="7030A0"/>
                </a:solidFill>
              </a:rPr>
            </a:br>
            <a:r>
              <a:rPr lang="ru-RU" sz="2600" b="1" dirty="0" smtClean="0">
                <a:solidFill>
                  <a:srgbClr val="7030A0"/>
                </a:solidFill>
              </a:rPr>
              <a:t>в </a:t>
            </a:r>
            <a:r>
              <a:rPr lang="ru-RU" sz="2600" b="1" dirty="0">
                <a:solidFill>
                  <a:srgbClr val="7030A0"/>
                </a:solidFill>
              </a:rPr>
              <a:t>форме </a:t>
            </a:r>
            <a:r>
              <a:rPr lang="ru-RU" sz="2600" b="1" dirty="0" smtClean="0">
                <a:solidFill>
                  <a:srgbClr val="7030A0"/>
                </a:solidFill>
              </a:rPr>
              <a:t>занимательной</a:t>
            </a:r>
            <a:r>
              <a:rPr lang="ru-RU" sz="2600" b="1" dirty="0">
                <a:solidFill>
                  <a:srgbClr val="7030A0"/>
                </a:solidFill>
              </a:rPr>
              <a:t>, увлекательной игры.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3455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cap="all" dirty="0">
                <a:solidFill>
                  <a:schemeClr val="accent5">
                    <a:lumMod val="50000"/>
                  </a:schemeClr>
                </a:solidFill>
              </a:rPr>
              <a:t>инновационные </a:t>
            </a:r>
            <a:br>
              <a:rPr lang="ru-RU" b="1" cap="all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b="1" cap="all" dirty="0">
                <a:solidFill>
                  <a:schemeClr val="accent5">
                    <a:lumMod val="50000"/>
                  </a:schemeClr>
                </a:solidFill>
              </a:rPr>
              <a:t>технологии, методы и формы: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2368" y="1840831"/>
            <a:ext cx="10972799" cy="4692315"/>
          </a:xfrm>
        </p:spPr>
        <p:txBody>
          <a:bodyPr>
            <a:normAutofit fontScale="85000" lnSpcReduction="20000"/>
          </a:bodyPr>
          <a:lstStyle/>
          <a:p>
            <a:r>
              <a:rPr lang="ru-RU" sz="2200" b="1" dirty="0">
                <a:solidFill>
                  <a:srgbClr val="7030A0"/>
                </a:solidFill>
              </a:rPr>
              <a:t>Проектные технологии </a:t>
            </a:r>
            <a:r>
              <a:rPr lang="ru-RU" sz="2200" b="1" dirty="0" smtClean="0">
                <a:solidFill>
                  <a:schemeClr val="tx1"/>
                </a:solidFill>
              </a:rPr>
              <a:t>– включение </a:t>
            </a:r>
            <a:r>
              <a:rPr lang="ru-RU" sz="2200" b="1" dirty="0">
                <a:solidFill>
                  <a:schemeClr val="tx1"/>
                </a:solidFill>
              </a:rPr>
              <a:t>детей в социально – и </a:t>
            </a:r>
            <a:r>
              <a:rPr lang="ru-RU" sz="2200" b="1" dirty="0" smtClean="0">
                <a:solidFill>
                  <a:schemeClr val="tx1"/>
                </a:solidFill>
              </a:rPr>
              <a:t>личностно- значимую </a:t>
            </a:r>
            <a:r>
              <a:rPr lang="ru-RU" sz="2200" b="1" dirty="0">
                <a:solidFill>
                  <a:schemeClr val="tx1"/>
                </a:solidFill>
              </a:rPr>
              <a:t>деятельность (работа над творческими проектами). </a:t>
            </a:r>
          </a:p>
          <a:p>
            <a:r>
              <a:rPr lang="ru-RU" sz="2200" b="1" dirty="0" smtClean="0">
                <a:solidFill>
                  <a:srgbClr val="7030A0"/>
                </a:solidFill>
              </a:rPr>
              <a:t>Исследовательские </a:t>
            </a:r>
            <a:r>
              <a:rPr lang="ru-RU" sz="2200" b="1" dirty="0">
                <a:solidFill>
                  <a:srgbClr val="7030A0"/>
                </a:solidFill>
              </a:rPr>
              <a:t>и практические работы </a:t>
            </a:r>
            <a:r>
              <a:rPr lang="ru-RU" sz="2200" b="1" dirty="0">
                <a:solidFill>
                  <a:schemeClr val="tx1"/>
                </a:solidFill>
              </a:rPr>
              <a:t>- </a:t>
            </a:r>
            <a:r>
              <a:rPr lang="ru-RU" sz="2200" b="1" dirty="0" smtClean="0">
                <a:solidFill>
                  <a:schemeClr val="tx1"/>
                </a:solidFill>
              </a:rPr>
              <a:t>получение </a:t>
            </a:r>
            <a:r>
              <a:rPr lang="ru-RU" sz="2200" b="1" dirty="0">
                <a:solidFill>
                  <a:schemeClr val="tx1"/>
                </a:solidFill>
              </a:rPr>
              <a:t>учебной </a:t>
            </a:r>
            <a:r>
              <a:rPr lang="ru-RU" sz="2200" b="1" dirty="0" smtClean="0">
                <a:solidFill>
                  <a:schemeClr val="tx1"/>
                </a:solidFill>
              </a:rPr>
              <a:t>информации </a:t>
            </a:r>
            <a:br>
              <a:rPr lang="ru-RU" sz="2200" b="1" dirty="0" smtClean="0">
                <a:solidFill>
                  <a:schemeClr val="tx1"/>
                </a:solidFill>
              </a:rPr>
            </a:br>
            <a:r>
              <a:rPr lang="ru-RU" sz="2200" b="1" dirty="0" smtClean="0">
                <a:solidFill>
                  <a:schemeClr val="tx1"/>
                </a:solidFill>
              </a:rPr>
              <a:t>из </a:t>
            </a:r>
            <a:r>
              <a:rPr lang="ru-RU" sz="2200" b="1" dirty="0">
                <a:solidFill>
                  <a:schemeClr val="tx1"/>
                </a:solidFill>
              </a:rPr>
              <a:t>первоисточников. Обучающиеся учатся работать с историческими </a:t>
            </a:r>
            <a:r>
              <a:rPr lang="ru-RU" sz="2200" b="1" dirty="0" smtClean="0">
                <a:solidFill>
                  <a:schemeClr val="tx1"/>
                </a:solidFill>
              </a:rPr>
              <a:t> документами</a:t>
            </a:r>
            <a:r>
              <a:rPr lang="ru-RU" sz="2200" b="1" dirty="0">
                <a:solidFill>
                  <a:schemeClr val="tx1"/>
                </a:solidFill>
              </a:rPr>
              <a:t>, книгами, энциклопедиями, периодической печатью. </a:t>
            </a:r>
          </a:p>
          <a:p>
            <a:r>
              <a:rPr lang="ru-RU" sz="2200" b="1" dirty="0" smtClean="0">
                <a:solidFill>
                  <a:srgbClr val="7030A0"/>
                </a:solidFill>
              </a:rPr>
              <a:t>Информационно-коммуникативные </a:t>
            </a:r>
            <a:r>
              <a:rPr lang="ru-RU" sz="2200" b="1" dirty="0">
                <a:solidFill>
                  <a:srgbClr val="7030A0"/>
                </a:solidFill>
              </a:rPr>
              <a:t>технологии </a:t>
            </a:r>
            <a:r>
              <a:rPr lang="ru-RU" sz="2200" b="1" dirty="0">
                <a:solidFill>
                  <a:schemeClr val="tx1"/>
                </a:solidFill>
              </a:rPr>
              <a:t>- компьютерные программы, </a:t>
            </a:r>
            <a:r>
              <a:rPr lang="ru-RU" sz="2200" b="1" dirty="0" smtClean="0">
                <a:solidFill>
                  <a:schemeClr val="tx1"/>
                </a:solidFill>
              </a:rPr>
              <a:t>интернет используются </a:t>
            </a:r>
            <a:r>
              <a:rPr lang="ru-RU" sz="2200" b="1" dirty="0">
                <a:solidFill>
                  <a:schemeClr val="tx1"/>
                </a:solidFill>
              </a:rPr>
              <a:t>для иллюстрации материала: изображения изделий </a:t>
            </a:r>
            <a:r>
              <a:rPr lang="ru-RU" sz="2200" b="1" dirty="0" smtClean="0">
                <a:solidFill>
                  <a:schemeClr val="tx1"/>
                </a:solidFill>
              </a:rPr>
              <a:t>декоративно-прикладного </a:t>
            </a:r>
            <a:r>
              <a:rPr lang="ru-RU" sz="2200" b="1" dirty="0">
                <a:solidFill>
                  <a:schemeClr val="tx1"/>
                </a:solidFill>
              </a:rPr>
              <a:t>творчества, презентации по темам программы, мастер классы с </a:t>
            </a:r>
            <a:r>
              <a:rPr lang="ru-RU" sz="2200" b="1" dirty="0" smtClean="0">
                <a:solidFill>
                  <a:schemeClr val="tx1"/>
                </a:solidFill>
              </a:rPr>
              <a:t>поэтапным </a:t>
            </a:r>
            <a:r>
              <a:rPr lang="ru-RU" sz="2200" b="1" dirty="0">
                <a:solidFill>
                  <a:schemeClr val="tx1"/>
                </a:solidFill>
              </a:rPr>
              <a:t>выполнением изделий </a:t>
            </a:r>
            <a:r>
              <a:rPr lang="ru-RU" sz="2200" b="1" dirty="0" smtClean="0">
                <a:solidFill>
                  <a:schemeClr val="tx1"/>
                </a:solidFill>
              </a:rPr>
              <a:t>ДПИ, помогают участвовать </a:t>
            </a:r>
            <a:r>
              <a:rPr lang="ru-RU" sz="2200" b="1" dirty="0">
                <a:solidFill>
                  <a:schemeClr val="tx1"/>
                </a:solidFill>
              </a:rPr>
              <a:t>в дистанционных конкурсах, конференциях </a:t>
            </a:r>
          </a:p>
          <a:p>
            <a:r>
              <a:rPr lang="ru-RU" sz="2200" b="1" dirty="0" smtClean="0">
                <a:solidFill>
                  <a:srgbClr val="7030A0"/>
                </a:solidFill>
              </a:rPr>
              <a:t>Интерактивные </a:t>
            </a:r>
            <a:r>
              <a:rPr lang="ru-RU" sz="2200" b="1" dirty="0">
                <a:solidFill>
                  <a:srgbClr val="7030A0"/>
                </a:solidFill>
              </a:rPr>
              <a:t>подходы. </a:t>
            </a:r>
            <a:r>
              <a:rPr lang="ru-RU" sz="2200" b="1" dirty="0">
                <a:solidFill>
                  <a:schemeClr val="tx1"/>
                </a:solidFill>
              </a:rPr>
              <a:t>Отличие интерактивных упражнений и заданий от </a:t>
            </a:r>
            <a:r>
              <a:rPr lang="ru-RU" sz="2200" b="1" dirty="0" smtClean="0">
                <a:solidFill>
                  <a:schemeClr val="tx1"/>
                </a:solidFill>
              </a:rPr>
              <a:t>обычных</a:t>
            </a:r>
            <a:r>
              <a:rPr lang="ru-RU" sz="2200" b="1" dirty="0">
                <a:solidFill>
                  <a:schemeClr val="tx1"/>
                </a:solidFill>
              </a:rPr>
              <a:t>, в том, что они направлены на изучение нового. </a:t>
            </a:r>
            <a:r>
              <a:rPr lang="ru-RU" sz="2200" b="1" dirty="0" smtClean="0">
                <a:solidFill>
                  <a:schemeClr val="tx1"/>
                </a:solidFill>
              </a:rPr>
              <a:t/>
            </a:r>
            <a:br>
              <a:rPr lang="ru-RU" sz="2200" b="1" dirty="0" smtClean="0">
                <a:solidFill>
                  <a:schemeClr val="tx1"/>
                </a:solidFill>
              </a:rPr>
            </a:br>
            <a:r>
              <a:rPr lang="ru-RU" sz="2200" b="1" dirty="0" smtClean="0">
                <a:solidFill>
                  <a:schemeClr val="tx1"/>
                </a:solidFill>
              </a:rPr>
              <a:t>Например</a:t>
            </a:r>
            <a:r>
              <a:rPr lang="ru-RU" sz="2200" b="1" dirty="0">
                <a:solidFill>
                  <a:schemeClr val="tx1"/>
                </a:solidFill>
              </a:rPr>
              <a:t>: творческие задания, </a:t>
            </a:r>
            <a:r>
              <a:rPr lang="ru-RU" sz="2200" b="1" dirty="0" smtClean="0">
                <a:solidFill>
                  <a:schemeClr val="tx1"/>
                </a:solidFill>
              </a:rPr>
              <a:t>работа </a:t>
            </a:r>
            <a:r>
              <a:rPr lang="ru-RU" sz="2200" b="1" dirty="0">
                <a:solidFill>
                  <a:schemeClr val="tx1"/>
                </a:solidFill>
              </a:rPr>
              <a:t>в малых группах, обучающие игры, использование общественных ресурсов </a:t>
            </a:r>
            <a:r>
              <a:rPr lang="ru-RU" sz="2200" b="1" dirty="0" smtClean="0">
                <a:solidFill>
                  <a:schemeClr val="tx1"/>
                </a:solidFill>
              </a:rPr>
              <a:t>(</a:t>
            </a:r>
            <a:r>
              <a:rPr lang="ru-RU" sz="2200" b="1" dirty="0">
                <a:solidFill>
                  <a:schemeClr val="tx1"/>
                </a:solidFill>
              </a:rPr>
              <a:t>экскурсии, приглашение специалиста), изучение и закрепление нового материала (работа </a:t>
            </a:r>
            <a:r>
              <a:rPr lang="ru-RU" sz="2200" b="1" dirty="0" smtClean="0">
                <a:solidFill>
                  <a:schemeClr val="tx1"/>
                </a:solidFill>
              </a:rPr>
              <a:t>с </a:t>
            </a:r>
            <a:r>
              <a:rPr lang="ru-RU" sz="2200" b="1" dirty="0">
                <a:solidFill>
                  <a:schemeClr val="tx1"/>
                </a:solidFill>
              </a:rPr>
              <a:t>наглядными пособиями, «ребенок в роли педагога», «каждый учит каждого»), </a:t>
            </a:r>
            <a:r>
              <a:rPr lang="ru-RU" sz="2200" b="1" dirty="0" smtClean="0">
                <a:solidFill>
                  <a:schemeClr val="tx1"/>
                </a:solidFill>
              </a:rPr>
              <a:t>обсуждение </a:t>
            </a:r>
            <a:r>
              <a:rPr lang="ru-RU" sz="2200" b="1" dirty="0">
                <a:solidFill>
                  <a:schemeClr val="tx1"/>
                </a:solidFill>
              </a:rPr>
              <a:t>сложных и дискуссионных вопросов и проблем, разрешение проблем </a:t>
            </a:r>
            <a:r>
              <a:rPr lang="ru-RU" sz="2200" b="1" dirty="0" smtClean="0">
                <a:solidFill>
                  <a:schemeClr val="tx1"/>
                </a:solidFill>
              </a:rPr>
              <a:t>(«</a:t>
            </a:r>
            <a:r>
              <a:rPr lang="ru-RU" sz="2200" b="1" dirty="0">
                <a:solidFill>
                  <a:schemeClr val="tx1"/>
                </a:solidFill>
              </a:rPr>
              <a:t>дерево решений», «мозговой штурм»). </a:t>
            </a:r>
          </a:p>
        </p:txBody>
      </p:sp>
    </p:spTree>
    <p:extLst>
      <p:ext uri="{BB962C8B-B14F-4D97-AF65-F5344CB8AC3E}">
        <p14:creationId xmlns:p14="http://schemas.microsoft.com/office/powerpoint/2010/main" val="2241270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cap="all" dirty="0">
                <a:solidFill>
                  <a:schemeClr val="accent5">
                    <a:lumMod val="50000"/>
                  </a:schemeClr>
                </a:solidFill>
              </a:rPr>
              <a:t>инновационные </a:t>
            </a:r>
            <a:br>
              <a:rPr lang="ru-RU" b="1" cap="all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b="1" cap="all" dirty="0">
                <a:solidFill>
                  <a:schemeClr val="accent5">
                    <a:lumMod val="50000"/>
                  </a:schemeClr>
                </a:solidFill>
              </a:rPr>
              <a:t>технологии, методы и формы: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0495" y="1780674"/>
            <a:ext cx="10554117" cy="484872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7030A0"/>
                </a:solidFill>
              </a:rPr>
              <a:t>Учение </a:t>
            </a:r>
            <a:r>
              <a:rPr lang="ru-RU" sz="2000" b="1" dirty="0">
                <a:solidFill>
                  <a:srgbClr val="7030A0"/>
                </a:solidFill>
              </a:rPr>
              <a:t>через обучение </a:t>
            </a:r>
            <a:r>
              <a:rPr lang="ru-RU" sz="2000" b="1" dirty="0">
                <a:solidFill>
                  <a:schemeClr val="tx1"/>
                </a:solidFill>
              </a:rPr>
              <a:t>– </a:t>
            </a:r>
            <a:r>
              <a:rPr lang="ru-RU" sz="2000" b="1" dirty="0" smtClean="0">
                <a:solidFill>
                  <a:schemeClr val="tx1"/>
                </a:solidFill>
              </a:rPr>
              <a:t> метод </a:t>
            </a:r>
            <a:r>
              <a:rPr lang="ru-RU" sz="2000" b="1" dirty="0">
                <a:solidFill>
                  <a:schemeClr val="tx1"/>
                </a:solidFill>
              </a:rPr>
              <a:t>обучения, </a:t>
            </a:r>
            <a:r>
              <a:rPr lang="ru-RU" sz="2000" b="1" dirty="0" smtClean="0">
                <a:solidFill>
                  <a:schemeClr val="tx1"/>
                </a:solidFill>
              </a:rPr>
              <a:t>обучающиеся </a:t>
            </a:r>
            <a:r>
              <a:rPr lang="ru-RU" sz="2000" b="1" dirty="0">
                <a:solidFill>
                  <a:schemeClr val="tx1"/>
                </a:solidFill>
              </a:rPr>
              <a:t>с помощью </a:t>
            </a:r>
            <a:r>
              <a:rPr lang="ru-RU" sz="2000" b="1" dirty="0" smtClean="0">
                <a:solidFill>
                  <a:schemeClr val="tx1"/>
                </a:solidFill>
              </a:rPr>
              <a:t>педагога </a:t>
            </a:r>
            <a:r>
              <a:rPr lang="ru-RU" sz="2000" b="1" dirty="0">
                <a:solidFill>
                  <a:schemeClr val="tx1"/>
                </a:solidFill>
              </a:rPr>
              <a:t>готовятся и проводят занятия (презентации, мастер-классы). </a:t>
            </a:r>
          </a:p>
          <a:p>
            <a:r>
              <a:rPr lang="ru-RU" sz="2000" b="1" dirty="0" smtClean="0">
                <a:solidFill>
                  <a:srgbClr val="7030A0"/>
                </a:solidFill>
              </a:rPr>
              <a:t>Технология </a:t>
            </a:r>
            <a:r>
              <a:rPr lang="ru-RU" sz="2000" b="1" dirty="0">
                <a:solidFill>
                  <a:srgbClr val="7030A0"/>
                </a:solidFill>
              </a:rPr>
              <a:t>парного </a:t>
            </a:r>
            <a:r>
              <a:rPr lang="ru-RU" sz="2000" b="1" dirty="0" smtClean="0">
                <a:solidFill>
                  <a:srgbClr val="7030A0"/>
                </a:solidFill>
              </a:rPr>
              <a:t>обучения</a:t>
            </a:r>
            <a:r>
              <a:rPr lang="ru-RU" sz="2000" b="1" dirty="0" smtClean="0">
                <a:solidFill>
                  <a:schemeClr val="tx1"/>
                </a:solidFill>
              </a:rPr>
              <a:t>, </a:t>
            </a:r>
            <a:r>
              <a:rPr lang="ru-RU" sz="2000" b="1" dirty="0">
                <a:solidFill>
                  <a:schemeClr val="tx1"/>
                </a:solidFill>
              </a:rPr>
              <a:t>при </a:t>
            </a:r>
            <a:r>
              <a:rPr lang="ru-RU" sz="2000" b="1" dirty="0" smtClean="0">
                <a:solidFill>
                  <a:schemeClr val="tx1"/>
                </a:solidFill>
              </a:rPr>
              <a:t>котором </a:t>
            </a:r>
            <a:r>
              <a:rPr lang="ru-RU" sz="2000" b="1" dirty="0">
                <a:solidFill>
                  <a:schemeClr val="tx1"/>
                </a:solidFill>
              </a:rPr>
              <a:t>один ребенок учит другого. Коммуникация двух обучающихся происходит в </a:t>
            </a:r>
            <a:r>
              <a:rPr lang="ru-RU" sz="2000" b="1" dirty="0" smtClean="0">
                <a:solidFill>
                  <a:schemeClr val="tx1"/>
                </a:solidFill>
              </a:rPr>
              <a:t>форме </a:t>
            </a:r>
            <a:r>
              <a:rPr lang="ru-RU" sz="2000" b="1" dirty="0">
                <a:solidFill>
                  <a:schemeClr val="tx1"/>
                </a:solidFill>
              </a:rPr>
              <a:t>диалога. </a:t>
            </a:r>
          </a:p>
          <a:p>
            <a:r>
              <a:rPr lang="ru-RU" sz="2000" b="1" dirty="0" smtClean="0">
                <a:solidFill>
                  <a:srgbClr val="7030A0"/>
                </a:solidFill>
              </a:rPr>
              <a:t>Работа </a:t>
            </a:r>
            <a:r>
              <a:rPr lang="ru-RU" sz="2000" b="1" dirty="0">
                <a:solidFill>
                  <a:srgbClr val="7030A0"/>
                </a:solidFill>
              </a:rPr>
              <a:t>в малых группах </a:t>
            </a:r>
            <a:r>
              <a:rPr lang="ru-RU" sz="2000" b="1" dirty="0">
                <a:solidFill>
                  <a:schemeClr val="tx1"/>
                </a:solidFill>
              </a:rPr>
              <a:t>- </a:t>
            </a:r>
            <a:r>
              <a:rPr lang="ru-RU" sz="2000" b="1" dirty="0" smtClean="0">
                <a:solidFill>
                  <a:schemeClr val="tx1"/>
                </a:solidFill>
              </a:rPr>
              <a:t>дает всем </a:t>
            </a:r>
            <a:r>
              <a:rPr lang="ru-RU" sz="2000" b="1" dirty="0">
                <a:solidFill>
                  <a:schemeClr val="tx1"/>
                </a:solidFill>
              </a:rPr>
              <a:t>обучающимся </a:t>
            </a:r>
            <a:r>
              <a:rPr lang="ru-RU" sz="2000" b="1" dirty="0" smtClean="0">
                <a:solidFill>
                  <a:schemeClr val="tx1"/>
                </a:solidFill>
              </a:rPr>
              <a:t>возможность </a:t>
            </a:r>
            <a:r>
              <a:rPr lang="ru-RU" sz="2000" b="1" dirty="0">
                <a:solidFill>
                  <a:schemeClr val="tx1"/>
                </a:solidFill>
              </a:rPr>
              <a:t>участвовать </a:t>
            </a:r>
            <a:r>
              <a:rPr lang="ru-RU" sz="2000" b="1" dirty="0" smtClean="0">
                <a:solidFill>
                  <a:schemeClr val="tx1"/>
                </a:solidFill>
              </a:rPr>
              <a:t/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в </a:t>
            </a:r>
            <a:r>
              <a:rPr lang="ru-RU" sz="2000" b="1" dirty="0">
                <a:solidFill>
                  <a:schemeClr val="tx1"/>
                </a:solidFill>
              </a:rPr>
              <a:t>работе, </a:t>
            </a:r>
            <a:r>
              <a:rPr lang="ru-RU" sz="2000" b="1" dirty="0" smtClean="0">
                <a:solidFill>
                  <a:schemeClr val="tx1"/>
                </a:solidFill>
              </a:rPr>
              <a:t>практиковать </a:t>
            </a:r>
            <a:r>
              <a:rPr lang="ru-RU" sz="2000" b="1" dirty="0">
                <a:solidFill>
                  <a:schemeClr val="tx1"/>
                </a:solidFill>
              </a:rPr>
              <a:t>навыки сотрудничества, межличностного общения. </a:t>
            </a:r>
          </a:p>
          <a:p>
            <a:r>
              <a:rPr lang="ru-RU" sz="2000" b="1" dirty="0" smtClean="0">
                <a:solidFill>
                  <a:srgbClr val="7030A0"/>
                </a:solidFill>
              </a:rPr>
              <a:t>Профильное </a:t>
            </a:r>
            <a:r>
              <a:rPr lang="ru-RU" sz="2000" b="1" dirty="0">
                <a:solidFill>
                  <a:srgbClr val="7030A0"/>
                </a:solidFill>
              </a:rPr>
              <a:t>обучение </a:t>
            </a:r>
            <a:r>
              <a:rPr lang="ru-RU" sz="2000" b="1" dirty="0">
                <a:solidFill>
                  <a:schemeClr val="tx1"/>
                </a:solidFill>
              </a:rPr>
              <a:t>- </a:t>
            </a:r>
            <a:r>
              <a:rPr lang="ru-RU" sz="2000" b="1" dirty="0" smtClean="0">
                <a:solidFill>
                  <a:schemeClr val="tx1"/>
                </a:solidFill>
              </a:rPr>
              <a:t>ориентация </a:t>
            </a:r>
            <a:r>
              <a:rPr lang="ru-RU" sz="2000" b="1" dirty="0">
                <a:solidFill>
                  <a:schemeClr val="tx1"/>
                </a:solidFill>
              </a:rPr>
              <a:t>на сферу будущей </a:t>
            </a:r>
            <a:r>
              <a:rPr lang="ru-RU" sz="2000" b="1" dirty="0" smtClean="0">
                <a:solidFill>
                  <a:schemeClr val="tx1"/>
                </a:solidFill>
              </a:rPr>
              <a:t>профессиональной </a:t>
            </a:r>
            <a:r>
              <a:rPr lang="ru-RU" sz="2000" b="1" dirty="0">
                <a:solidFill>
                  <a:schemeClr val="tx1"/>
                </a:solidFill>
              </a:rPr>
              <a:t>деятельности. </a:t>
            </a:r>
          </a:p>
          <a:p>
            <a:r>
              <a:rPr lang="ru-RU" sz="2000" b="1" dirty="0" smtClean="0">
                <a:solidFill>
                  <a:srgbClr val="7030A0"/>
                </a:solidFill>
              </a:rPr>
              <a:t>Интернет-технологии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>
                <a:solidFill>
                  <a:schemeClr val="tx1"/>
                </a:solidFill>
              </a:rPr>
              <a:t>– компьютерные обучающие программы, интерактивный </a:t>
            </a:r>
            <a:r>
              <a:rPr lang="ru-RU" sz="2000" b="1" dirty="0" smtClean="0">
                <a:solidFill>
                  <a:schemeClr val="tx1"/>
                </a:solidFill>
              </a:rPr>
              <a:t>электронный </a:t>
            </a:r>
            <a:r>
              <a:rPr lang="ru-RU" sz="2000" b="1" dirty="0">
                <a:solidFill>
                  <a:schemeClr val="tx1"/>
                </a:solidFill>
              </a:rPr>
              <a:t>журнал (учебник), электронное портфолио, дистанционное обучение. </a:t>
            </a:r>
          </a:p>
        </p:txBody>
      </p:sp>
    </p:spTree>
    <p:extLst>
      <p:ext uri="{BB962C8B-B14F-4D97-AF65-F5344CB8AC3E}">
        <p14:creationId xmlns:p14="http://schemas.microsoft.com/office/powerpoint/2010/main" val="861799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5663" y="624110"/>
            <a:ext cx="10108949" cy="1036248"/>
          </a:xfrm>
        </p:spPr>
        <p:txBody>
          <a:bodyPr>
            <a:normAutofit/>
          </a:bodyPr>
          <a:lstStyle/>
          <a:p>
            <a:r>
              <a:rPr lang="ru-RU" sz="2800" b="1" cap="all" dirty="0">
                <a:solidFill>
                  <a:schemeClr val="accent5">
                    <a:lumMod val="50000"/>
                  </a:schemeClr>
                </a:solidFill>
              </a:rPr>
              <a:t>Формы продуктов инновационной деятельности педагога: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24263" y="1768643"/>
            <a:ext cx="9880349" cy="4535904"/>
          </a:xfrm>
        </p:spPr>
        <p:txBody>
          <a:bodyPr>
            <a:normAutofit fontScale="92500" lnSpcReduction="20000"/>
          </a:bodyPr>
          <a:lstStyle/>
          <a:p>
            <a:r>
              <a:rPr lang="ru-RU" sz="2400" b="1" dirty="0" smtClean="0"/>
              <a:t>сравнительно-сопоставительного </a:t>
            </a:r>
            <a:r>
              <a:rPr lang="ru-RU" sz="2400" b="1" dirty="0"/>
              <a:t>анализа учебно-воспитательного </a:t>
            </a:r>
            <a:r>
              <a:rPr lang="ru-RU" sz="2400" b="1" dirty="0" smtClean="0"/>
              <a:t>процесса, диагностические, </a:t>
            </a:r>
            <a:br>
              <a:rPr lang="ru-RU" sz="2400" b="1" dirty="0" smtClean="0"/>
            </a:br>
            <a:r>
              <a:rPr lang="ru-RU" sz="2400" b="1" dirty="0" smtClean="0"/>
              <a:t>контрольно-измерительные материалы; </a:t>
            </a:r>
            <a:endParaRPr lang="ru-RU" sz="2400" b="1" dirty="0"/>
          </a:p>
          <a:p>
            <a:r>
              <a:rPr lang="ru-RU" sz="2400" b="1" dirty="0" smtClean="0"/>
              <a:t>учебные, методические пособия</a:t>
            </a:r>
            <a:r>
              <a:rPr lang="ru-RU" sz="2400" b="1" dirty="0"/>
              <a:t>; </a:t>
            </a:r>
          </a:p>
          <a:p>
            <a:r>
              <a:rPr lang="ru-RU" sz="2400" b="1" dirty="0" smtClean="0"/>
              <a:t>методические разработки, рекомендации; </a:t>
            </a:r>
            <a:endParaRPr lang="ru-RU" sz="2400" b="1" dirty="0"/>
          </a:p>
          <a:p>
            <a:r>
              <a:rPr lang="ru-RU" sz="2400" b="1" dirty="0"/>
              <a:t>интернет выставки и экскурсии; </a:t>
            </a:r>
          </a:p>
          <a:p>
            <a:r>
              <a:rPr lang="ru-RU" sz="2400" b="1" dirty="0"/>
              <a:t>т</a:t>
            </a:r>
            <a:r>
              <a:rPr lang="ru-RU" sz="2400" b="1" dirty="0" smtClean="0"/>
              <a:t>ехнологии, модели</a:t>
            </a:r>
            <a:r>
              <a:rPr lang="ru-RU" sz="2400" b="1" dirty="0"/>
              <a:t>; </a:t>
            </a:r>
          </a:p>
          <a:p>
            <a:r>
              <a:rPr lang="ru-RU" sz="2400" b="1" dirty="0" smtClean="0"/>
              <a:t>мультимедийные продукты; </a:t>
            </a:r>
          </a:p>
          <a:p>
            <a:r>
              <a:rPr lang="ru-RU" sz="2400" b="1" dirty="0" smtClean="0"/>
              <a:t>программное обеспечение;</a:t>
            </a:r>
            <a:endParaRPr lang="ru-RU" sz="2400" b="1" dirty="0"/>
          </a:p>
          <a:p>
            <a:r>
              <a:rPr lang="ru-RU" sz="2400" b="1" dirty="0" smtClean="0"/>
              <a:t>художественные </a:t>
            </a:r>
            <a:r>
              <a:rPr lang="ru-RU" sz="2400" b="1" dirty="0"/>
              <a:t>и творческие работы; </a:t>
            </a:r>
          </a:p>
          <a:p>
            <a:r>
              <a:rPr lang="ru-RU" sz="2400" b="1" dirty="0" smtClean="0"/>
              <a:t>участие </a:t>
            </a:r>
            <a:r>
              <a:rPr lang="ru-RU" sz="2400" b="1" dirty="0"/>
              <a:t>в конференциях; </a:t>
            </a:r>
          </a:p>
          <a:p>
            <a:r>
              <a:rPr lang="ru-RU" sz="2400" b="1" dirty="0" smtClean="0"/>
              <a:t>работа </a:t>
            </a:r>
            <a:r>
              <a:rPr lang="ru-RU" sz="2400" b="1" dirty="0" err="1"/>
              <a:t>Web</a:t>
            </a:r>
            <a:r>
              <a:rPr lang="ru-RU" sz="2400" b="1" dirty="0"/>
              <a:t>-сайтов педагогов.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0935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833" y="624110"/>
            <a:ext cx="9663780" cy="1280890"/>
          </a:xfrm>
        </p:spPr>
        <p:txBody>
          <a:bodyPr>
            <a:normAutofit fontScale="90000"/>
          </a:bodyPr>
          <a:lstStyle/>
          <a:p>
            <a:r>
              <a:rPr lang="ru-RU" b="1" cap="all" dirty="0">
                <a:solidFill>
                  <a:schemeClr val="accent5">
                    <a:lumMod val="50000"/>
                  </a:schemeClr>
                </a:solidFill>
              </a:rPr>
              <a:t>инновационные технологии в системе дополнительного образования детей</a:t>
            </a:r>
            <a:endParaRPr lang="ru-RU" cap="all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17558" y="2133599"/>
            <a:ext cx="9387054" cy="4195011"/>
          </a:xfrm>
        </p:spPr>
        <p:txBody>
          <a:bodyPr/>
          <a:lstStyle/>
          <a:p>
            <a:r>
              <a:rPr lang="ru-RU" sz="2400" b="1" dirty="0" smtClean="0"/>
              <a:t>позволят </a:t>
            </a:r>
            <a:r>
              <a:rPr lang="ru-RU" sz="2400" b="1" dirty="0"/>
              <a:t>более полно раскрыть возможности </a:t>
            </a:r>
            <a:r>
              <a:rPr lang="ru-RU" sz="2400" b="1" dirty="0" smtClean="0"/>
              <a:t>педагога </a:t>
            </a:r>
            <a:r>
              <a:rPr lang="ru-RU" sz="2400" b="1" dirty="0"/>
              <a:t>и способности обучающихся, сделать образовательный процесс творческим, </a:t>
            </a:r>
            <a:r>
              <a:rPr lang="ru-RU" sz="2400" b="1" dirty="0" smtClean="0"/>
              <a:t>более </a:t>
            </a:r>
            <a:r>
              <a:rPr lang="ru-RU" sz="2400" b="1" dirty="0"/>
              <a:t>гуманным и личностно-ориентированным, направленным на саморазвитие и </a:t>
            </a:r>
            <a:r>
              <a:rPr lang="ru-RU" sz="2400" b="1" dirty="0" smtClean="0"/>
              <a:t> самообразование </a:t>
            </a:r>
            <a:r>
              <a:rPr lang="ru-RU" sz="2400" b="1" dirty="0"/>
              <a:t>личности.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2810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12135" y="624110"/>
            <a:ext cx="9392477" cy="1280890"/>
          </a:xfrm>
        </p:spPr>
        <p:txBody>
          <a:bodyPr>
            <a:normAutofit/>
          </a:bodyPr>
          <a:lstStyle/>
          <a:p>
            <a:r>
              <a:rPr lang="ru-RU" sz="2600" b="1" cap="all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Инновации в учебно-воспитательном процессе</a:t>
            </a:r>
            <a:endParaRPr lang="ru-RU" sz="2600" b="1" cap="all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39501"/>
              </p:ext>
            </p:extLst>
          </p:nvPr>
        </p:nvGraphicFramePr>
        <p:xfrm>
          <a:off x="2589212" y="2133600"/>
          <a:ext cx="8915400" cy="3777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405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113</TotalTime>
  <Words>281</Words>
  <Application>Microsoft Office PowerPoint</Application>
  <PresentationFormat>Широкоэкранный</PresentationFormat>
  <Paragraphs>50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Легкий дым</vt:lpstr>
      <vt:lpstr>Инновации  в дополнительном образовании</vt:lpstr>
      <vt:lpstr>Инновация –  использование новшеств </vt:lpstr>
      <vt:lpstr>Направления инновационной деятельности  в системе дополнительного образования детей:</vt:lpstr>
      <vt:lpstr>инновационные  технологии, методы и формы: </vt:lpstr>
      <vt:lpstr>инновационные  технологии, методы и формы: </vt:lpstr>
      <vt:lpstr>инновационные  технологии, методы и формы: </vt:lpstr>
      <vt:lpstr>Формы продуктов инновационной деятельности педагога: </vt:lpstr>
      <vt:lpstr>инновационные технологии в системе дополнительного образования детей</vt:lpstr>
      <vt:lpstr>Инновации в учебно-воспитательном процессе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</dc:creator>
  <cp:lastModifiedBy>Оксана</cp:lastModifiedBy>
  <cp:revision>8</cp:revision>
  <dcterms:created xsi:type="dcterms:W3CDTF">2017-12-10T18:46:31Z</dcterms:created>
  <dcterms:modified xsi:type="dcterms:W3CDTF">2017-12-19T13:28:41Z</dcterms:modified>
</cp:coreProperties>
</file>