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62" r:id="rId2"/>
    <p:sldId id="359" r:id="rId3"/>
    <p:sldId id="349" r:id="rId4"/>
    <p:sldId id="350" r:id="rId5"/>
    <p:sldId id="351" r:id="rId6"/>
    <p:sldId id="353" r:id="rId7"/>
    <p:sldId id="361" r:id="rId8"/>
    <p:sldId id="362" r:id="rId9"/>
    <p:sldId id="284" r:id="rId10"/>
    <p:sldId id="286" r:id="rId11"/>
    <p:sldId id="287" r:id="rId12"/>
    <p:sldId id="335" r:id="rId13"/>
    <p:sldId id="337" r:id="rId14"/>
    <p:sldId id="330" r:id="rId15"/>
    <p:sldId id="334" r:id="rId16"/>
    <p:sldId id="336" r:id="rId17"/>
    <p:sldId id="354" r:id="rId18"/>
    <p:sldId id="355" r:id="rId19"/>
    <p:sldId id="356" r:id="rId20"/>
    <p:sldId id="357" r:id="rId21"/>
    <p:sldId id="338" r:id="rId22"/>
    <p:sldId id="348" r:id="rId23"/>
    <p:sldId id="325" r:id="rId24"/>
    <p:sldId id="296" r:id="rId25"/>
    <p:sldId id="301" r:id="rId26"/>
    <p:sldId id="302" r:id="rId27"/>
    <p:sldId id="303" r:id="rId28"/>
    <p:sldId id="306" r:id="rId29"/>
    <p:sldId id="352" r:id="rId30"/>
    <p:sldId id="332" r:id="rId31"/>
    <p:sldId id="364" r:id="rId32"/>
    <p:sldId id="343" r:id="rId33"/>
    <p:sldId id="363" r:id="rId34"/>
    <p:sldId id="344" r:id="rId35"/>
    <p:sldId id="345" r:id="rId36"/>
    <p:sldId id="346" r:id="rId37"/>
    <p:sldId id="347" r:id="rId38"/>
    <p:sldId id="36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5714" autoAdjust="0"/>
  </p:normalViewPr>
  <p:slideViewPr>
    <p:cSldViewPr>
      <p:cViewPr varScale="1">
        <p:scale>
          <a:sx n="95" d="100"/>
          <a:sy n="95" d="100"/>
        </p:scale>
        <p:origin x="9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AA666E-7263-4829-A645-AE7E97D2BB7E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41C342-790A-4590-B66D-8EA8606957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86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C342-790A-4590-B66D-8EA86069573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B1F04E-A151-4E6E-B127-3FA4FBEFD83D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2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7D56A7-73D1-448E-B95A-54AF86FE12EF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1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AA1C6D-9DC1-448A-9931-7DBD83E90CDB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6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BC7690-26B5-4D1D-836B-F5B25A53B350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7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2C9C51-6171-4E6F-8E79-6D77A2C3BA5D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0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C342-790A-4590-B66D-8EA86069573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3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3969-B350-4534-B1FB-EC54B2DC6399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E1D53708-62A5-4FBE-BF8D-8251D4D30C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2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8B3D-C01A-4990-BF51-0070EC186FCF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0657D-28E7-44DF-8116-D0FAAD4EB6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5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8483-B5B9-4606-8362-75100DD56D2B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500D1-49F7-4FC7-8759-A4BE77D64A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2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457E-F603-4BA2-96AF-8DBF771A32E9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0D6F4698-DE77-4B39-827F-23CE14B7D6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8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5B3A-6DEB-4FFA-BBC8-451519E7B686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3B0D1-37D6-4866-B815-73F5341610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47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78D6-7B7C-4BB1-9102-4D0543400586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CEB0-E293-475E-9E50-988A83CC35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61BB-E650-45CA-B42A-02FD23823696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89297E56-E244-46C2-B18C-CB1A66EA47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3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C93F-2A68-4C13-A3B3-AF0C5C016B98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B2D4E-1889-4AB2-A76C-04B6DF1468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3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EA4D4-8DA4-4C6A-BE1A-943534F81C52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D5801-9076-4765-A02C-3D78B94F6E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7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215C-F58A-4CD3-832A-9FEC36E61CF9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2D565-3441-4CCD-847E-F76488F596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3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0339-23F5-4C14-A185-C71C45606ED2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1B664-AD8C-40A3-89D8-D2979D53BF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9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3316DA-B0F2-43A8-9275-5C5B4D6DBCF2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F1CE9582-9817-44B0-B24D-0EFD75731B9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54" r:id="rId4"/>
    <p:sldLayoutId id="2147483960" r:id="rId5"/>
    <p:sldLayoutId id="2147483955" r:id="rId6"/>
    <p:sldLayoutId id="2147483961" r:id="rId7"/>
    <p:sldLayoutId id="2147483962" r:id="rId8"/>
    <p:sldLayoutId id="2147483963" r:id="rId9"/>
    <p:sldLayoutId id="2147483956" r:id="rId10"/>
    <p:sldLayoutId id="21474839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\&#1048;&#1079;&#1084;&#1072;&#1081;&#1083;&#1086;&#1074;&#1089;&#1082;&#1080;&#1081;\&#1053;&#1086;&#1084;&#1077;&#1085;&#1082;&#1083;&#1072;&#1090;&#1091;&#1088;&#1085;&#1099;&#1077;%20&#1076;&#1086;&#1082;&#1091;&#1084;&#1077;&#1085;&#1090;&#1099;%202015-2016\&#1050;&#1086;&#1085;&#1082;&#1091;&#1088;&#1089;%20&#1087;&#1077;&#1076;.%20&#1084;&#1072;&#1089;&#1090;&#1077;&#1088;&#1089;&#1090;&#1074;&#1072;\&#1047;&#1072;&#1085;&#1103;&#1090;&#1080;&#1077;\&#1093;&#1086;&#1076;%20&#1082;&#1086;&#1085;&#1077;&#1084;%20111.wm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539552" y="2708920"/>
            <a:ext cx="799384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cap="all" dirty="0">
                <a:solidFill>
                  <a:schemeClr val="tx1"/>
                </a:solidFill>
                <a:latin typeface="AvantGardeGothicC"/>
              </a:rPr>
              <a:t>Тема</a:t>
            </a:r>
            <a:r>
              <a:rPr lang="ru-RU" altLang="ru-RU" sz="2800" b="1" cap="all" dirty="0">
                <a:solidFill>
                  <a:srgbClr val="7C4B3B"/>
                </a:solidFill>
                <a:latin typeface="AvantGardeGothicC"/>
              </a:rPr>
              <a:t> </a:t>
            </a:r>
            <a:r>
              <a:rPr lang="ru-RU" altLang="ru-RU" sz="2800" b="1" cap="all" dirty="0">
                <a:solidFill>
                  <a:schemeClr val="tx1"/>
                </a:solidFill>
                <a:latin typeface="AvantGardeGothicC"/>
              </a:rPr>
              <a:t>занятия: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 smtClean="0">
                <a:solidFill>
                  <a:srgbClr val="7C4B3B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3600" b="1" dirty="0" smtClean="0">
                <a:solidFill>
                  <a:srgbClr val="7C4B3B"/>
                </a:solidFill>
                <a:latin typeface="AvantGardeGothicC"/>
              </a:rPr>
              <a:t>История возникновения шахмат. Шахматная доска. Фигуры.</a:t>
            </a:r>
            <a:r>
              <a:rPr lang="ru-RU" altLang="ru-RU" sz="3600" b="1" dirty="0" smtClean="0">
                <a:solidFill>
                  <a:srgbClr val="7C4B3B"/>
                </a:solidFill>
                <a:latin typeface="Arial" panose="020B0604020202020204" pitchFamily="34" charset="0"/>
              </a:rPr>
              <a:t>»</a:t>
            </a:r>
            <a:endParaRPr lang="ru-RU" altLang="ru-RU" sz="3600" b="1" dirty="0">
              <a:solidFill>
                <a:srgbClr val="7C4B3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48680"/>
            <a:ext cx="8681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vantGardeGothicC"/>
              </a:rPr>
              <a:t>Государственное бюджетное учреждение дополнительного образования</a:t>
            </a:r>
          </a:p>
          <a:p>
            <a:pPr algn="ctr"/>
            <a:r>
              <a:rPr lang="ru-RU" dirty="0" smtClean="0">
                <a:latin typeface="AvantGardeGothicC"/>
              </a:rPr>
              <a:t>Дом творчества «Измайловский» Адмиралтейского района Санкт-Петербурга</a:t>
            </a:r>
          </a:p>
          <a:p>
            <a:pPr algn="ctr"/>
            <a:endParaRPr lang="ru-RU" dirty="0">
              <a:latin typeface="AvantGardeGothicC"/>
            </a:endParaRPr>
          </a:p>
          <a:p>
            <a:pPr algn="ctr"/>
            <a:r>
              <a:rPr lang="ru-RU" dirty="0" smtClean="0">
                <a:latin typeface="AvantGardeGothicC"/>
              </a:rPr>
              <a:t>Дополнительная общеобразовательная общеразвивающая программа </a:t>
            </a:r>
          </a:p>
          <a:p>
            <a:pPr algn="ctr"/>
            <a:r>
              <a:rPr lang="ru-RU" dirty="0" smtClean="0">
                <a:latin typeface="AvantGardeGothicC"/>
              </a:rPr>
              <a:t>«Юные шахматисты»</a:t>
            </a:r>
            <a:endParaRPr lang="ru-RU" dirty="0">
              <a:latin typeface="AvantGardeGothic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36600" y="168275"/>
            <a:ext cx="7777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>
                <a:solidFill>
                  <a:schemeClr val="tx1"/>
                </a:solidFill>
                <a:latin typeface="Arial" panose="020B0604020202020204" pitchFamily="34" charset="0"/>
              </a:rPr>
              <a:t>Чатуранга </a:t>
            </a:r>
            <a:r>
              <a:rPr lang="ru-RU" altLang="ru-RU" sz="5400" b="1" i="1">
                <a:solidFill>
                  <a:srgbClr val="7C4B3B"/>
                </a:solidFill>
                <a:latin typeface="Arial" panose="020B0604020202020204" pitchFamily="34" charset="0"/>
              </a:rPr>
              <a:t> </a:t>
            </a:r>
            <a:endParaRPr lang="ru-RU" altLang="ru-RU" sz="5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900113" y="982663"/>
            <a:ext cx="774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>
              <a:solidFill>
                <a:schemeClr val="tx1"/>
              </a:solidFill>
              <a:latin typeface="AvantGardeGothicC"/>
            </a:endParaRPr>
          </a:p>
        </p:txBody>
      </p:sp>
      <p:pic>
        <p:nvPicPr>
          <p:cNvPr id="21508" name="Picture 5" descr="Расстановка др фигу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8027987" cy="535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51520" y="260350"/>
            <a:ext cx="864165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chemeClr val="tx1"/>
                </a:solidFill>
                <a:latin typeface="Arial" panose="020B0604020202020204" pitchFamily="34" charset="0"/>
              </a:rPr>
              <a:t>Фигуры в чатуранге</a:t>
            </a:r>
            <a:endParaRPr lang="ru-RU" altLang="ru-RU" sz="5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900113" y="981075"/>
            <a:ext cx="774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>
              <a:solidFill>
                <a:schemeClr val="tx1"/>
              </a:solidFill>
              <a:latin typeface="AvantGardeGothicC"/>
            </a:endParaRPr>
          </a:p>
        </p:txBody>
      </p:sp>
      <p:pic>
        <p:nvPicPr>
          <p:cNvPr id="22532" name="Picture 4" descr="Др Инд шах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7788"/>
            <a:ext cx="7331075" cy="5122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736600" y="168275"/>
            <a:ext cx="7777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>
                <a:solidFill>
                  <a:schemeClr val="tx1"/>
                </a:solidFill>
                <a:latin typeface="Arial" panose="020B0604020202020204" pitchFamily="34" charset="0"/>
              </a:rPr>
              <a:t>Чатуранга </a:t>
            </a:r>
            <a:r>
              <a:rPr lang="ru-RU" altLang="ru-RU" sz="5400" b="1" i="1">
                <a:solidFill>
                  <a:srgbClr val="7C4B3B"/>
                </a:solidFill>
                <a:latin typeface="Arial" panose="020B0604020202020204" pitchFamily="34" charset="0"/>
              </a:rPr>
              <a:t> </a:t>
            </a:r>
            <a:endParaRPr lang="ru-RU" altLang="ru-RU" sz="5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900113" y="982663"/>
            <a:ext cx="774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>
              <a:solidFill>
                <a:schemeClr val="tx1"/>
              </a:solidFill>
              <a:latin typeface="AvantGardeGothicC"/>
            </a:endParaRPr>
          </a:p>
        </p:txBody>
      </p:sp>
      <p:pic>
        <p:nvPicPr>
          <p:cNvPr id="23556" name="Picture 5" descr="Расстановка др фигу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8027987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unlib.ru/cimg/2014/102201/06361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/>
          <a:stretch/>
        </p:blipFill>
        <p:spPr bwMode="auto">
          <a:xfrm>
            <a:off x="611560" y="1196752"/>
            <a:ext cx="7926537" cy="518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0" y="212725"/>
            <a:ext cx="9101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</a:rPr>
              <a:t>Распространение шахмат в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76" y="3756694"/>
            <a:ext cx="3514725" cy="234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doc\Измайловский\Номенклатурные документы 2015-2016\Конкурс пед. мастерства\Занятие\Для презентации\2guiHjmxGPU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b="5335"/>
          <a:stretch/>
        </p:blipFill>
        <p:spPr bwMode="auto">
          <a:xfrm>
            <a:off x="650084" y="3739400"/>
            <a:ext cx="3561034" cy="2350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634006" y="6105525"/>
            <a:ext cx="364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</a:rPr>
              <a:t>Таиландские шахматы</a:t>
            </a:r>
          </a:p>
        </p:txBody>
      </p:sp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5033610" y="6112403"/>
            <a:ext cx="349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</a:rPr>
              <a:t>Персидские шахматы</a:t>
            </a:r>
          </a:p>
        </p:txBody>
      </p:sp>
      <p:pic>
        <p:nvPicPr>
          <p:cNvPr id="25606" name="Picture 4" descr="C:\doc\Измайловский\Номенклатурные документы 2015-2016\Конкурс пед. мастерства\Занятие\Для презентации\Сянц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21" y="906463"/>
            <a:ext cx="2632075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799158" y="3155950"/>
            <a:ext cx="3251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</a:rPr>
              <a:t>Китайские шахматы</a:t>
            </a:r>
          </a:p>
        </p:txBody>
      </p:sp>
      <p:pic>
        <p:nvPicPr>
          <p:cNvPr id="25608" name="Picture 5" descr="C:\doc\Измайловский\Номенклатурные документы 2015-2016\Конкурс пед. мастерства\Занятие\Для презентации\0_11a4aa_38dcb5fc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86" y="906463"/>
            <a:ext cx="2342704" cy="233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5"/>
          <p:cNvSpPr txBox="1">
            <a:spLocks noChangeArrowheads="1"/>
          </p:cNvSpPr>
          <p:nvPr/>
        </p:nvSpPr>
        <p:spPr bwMode="auto">
          <a:xfrm>
            <a:off x="5244306" y="3155950"/>
            <a:ext cx="314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</a:rPr>
              <a:t>Японские</a:t>
            </a: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</a:rPr>
              <a:t>шахматы</a:t>
            </a:r>
          </a:p>
        </p:txBody>
      </p:sp>
      <p:sp>
        <p:nvSpPr>
          <p:cNvPr id="25610" name="TextBox 2"/>
          <p:cNvSpPr txBox="1">
            <a:spLocks noChangeArrowheads="1"/>
          </p:cNvSpPr>
          <p:nvPr/>
        </p:nvSpPr>
        <p:spPr bwMode="auto">
          <a:xfrm>
            <a:off x="395288" y="234950"/>
            <a:ext cx="852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chemeClr val="tx1"/>
                </a:solidFill>
                <a:latin typeface="Arial" panose="020B0604020202020204" pitchFamily="34" charset="0"/>
              </a:rPr>
              <a:t>Разновидности шахматной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755650" y="549275"/>
            <a:ext cx="7632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>
                <a:solidFill>
                  <a:schemeClr val="tx1"/>
                </a:solidFill>
                <a:latin typeface="Arial" panose="020B0604020202020204" pitchFamily="34" charset="0"/>
              </a:rPr>
              <a:t>Персидские шахматы</a:t>
            </a:r>
          </a:p>
        </p:txBody>
      </p:sp>
      <p:pic>
        <p:nvPicPr>
          <p:cNvPr id="2662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48" y="1700808"/>
            <a:ext cx="676910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9598"/>
            <a:ext cx="7488832" cy="527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573088" y="128588"/>
            <a:ext cx="7959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chemeClr val="tx1"/>
                </a:solidFill>
                <a:latin typeface="Arial" panose="020B0604020202020204" pitchFamily="34" charset="0"/>
              </a:rPr>
              <a:t>Путь </a:t>
            </a:r>
            <a:r>
              <a:rPr lang="ru-RU" altLang="ru-RU" sz="3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шахмат из Индии </a:t>
            </a:r>
            <a:r>
              <a:rPr lang="ru-RU" altLang="ru-RU" sz="3600" b="1" dirty="0">
                <a:solidFill>
                  <a:schemeClr val="tx1"/>
                </a:solidFill>
                <a:latin typeface="Arial" panose="020B0604020202020204" pitchFamily="34" charset="0"/>
              </a:rPr>
              <a:t>в Россию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404938" y="476250"/>
            <a:ext cx="6246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>
                <a:solidFill>
                  <a:schemeClr val="tx1"/>
                </a:solidFill>
                <a:latin typeface="Arial" panose="020B0604020202020204" pitchFamily="34" charset="0"/>
              </a:rPr>
              <a:t>Шахматная доска</a:t>
            </a:r>
          </a:p>
        </p:txBody>
      </p:sp>
      <p:pic>
        <p:nvPicPr>
          <p:cNvPr id="2867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484313"/>
            <a:ext cx="4695825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145303" y="260350"/>
            <a:ext cx="482064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chemeClr val="tx1"/>
                </a:solidFill>
                <a:latin typeface="Arial" panose="020B0604020202020204" pitchFamily="34" charset="0"/>
              </a:rPr>
              <a:t>Горизонтали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03" y="1184275"/>
            <a:ext cx="4822825" cy="476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339975" y="260350"/>
            <a:ext cx="4608289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chemeClr val="tx1"/>
                </a:solidFill>
                <a:latin typeface="Arial" panose="020B0604020202020204" pitchFamily="34" charset="0"/>
              </a:rPr>
              <a:t>Вертикали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87476"/>
            <a:ext cx="4680297" cy="466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Рукопись 13 века из бенедиктинского аббатства в Бавар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09981" cy="4608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339975" y="332656"/>
            <a:ext cx="4608289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chemeClr val="tx1"/>
                </a:solidFill>
                <a:latin typeface="Arial" panose="020B0604020202020204" pitchFamily="34" charset="0"/>
              </a:rPr>
              <a:t>Диагонали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57325"/>
            <a:ext cx="4608289" cy="4666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ehacocuk.com.tr/images/sayfaResimler/Resim.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2377"/>
          <a:stretch>
            <a:fillRect/>
          </a:stretch>
        </p:blipFill>
        <p:spPr bwMode="auto">
          <a:xfrm>
            <a:off x="900113" y="1484313"/>
            <a:ext cx="7343775" cy="491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835150" y="303213"/>
            <a:ext cx="5757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chemeClr val="tx1"/>
                </a:solidFill>
                <a:latin typeface="Arial" panose="020B0604020202020204" pitchFamily="34" charset="0"/>
              </a:rPr>
              <a:t>Игра в шахматы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642938" y="285750"/>
            <a:ext cx="79470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>
                <a:solidFill>
                  <a:schemeClr val="tx1"/>
                </a:solidFill>
                <a:latin typeface="Arial" panose="020B0604020202020204" pitchFamily="34" charset="0"/>
              </a:rPr>
              <a:t>Современные фигуры</a:t>
            </a:r>
          </a:p>
        </p:txBody>
      </p:sp>
      <p:pic>
        <p:nvPicPr>
          <p:cNvPr id="33795" name="Picture 4" descr="C:\Users\Светлана\Desktop\ind-LAUGHING-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6807671" cy="274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C:\Users\Светлана\Desktop\50034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30" y="1227461"/>
            <a:ext cx="5763269" cy="2721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Др Инд шах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5" y="1556792"/>
            <a:ext cx="2447924" cy="478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6075117" y="404664"/>
            <a:ext cx="2660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cap="all" dirty="0">
                <a:solidFill>
                  <a:schemeClr val="tx1"/>
                </a:solidFill>
                <a:latin typeface="Arial" panose="020B0604020202020204" pitchFamily="34" charset="0"/>
              </a:rPr>
              <a:t>ЛАДЬЯ</a:t>
            </a:r>
          </a:p>
        </p:txBody>
      </p:sp>
      <p:pic>
        <p:nvPicPr>
          <p:cNvPr id="34820" name="Picture 5" descr="C:\doc\Измайловский\Номенклатурные документы 2015-2016\Конкурс пед. мастерства\Занятие\Для презентации\Nicholas_Roerich,_Guests_from_Overseas_(corrected_colour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81" y="2418581"/>
            <a:ext cx="2908300" cy="392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C:\Users\Светлана\Desktop\45843409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23" y="1556792"/>
            <a:ext cx="2357438" cy="478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Др Инд шах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8689"/>
            <a:ext cx="2928938" cy="478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5643563" y="428625"/>
            <a:ext cx="2144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>
                <a:solidFill>
                  <a:schemeClr val="tx1"/>
                </a:solidFill>
                <a:latin typeface="Arial" panose="020B0604020202020204" pitchFamily="34" charset="0"/>
              </a:rPr>
              <a:t>КОНЬ</a:t>
            </a:r>
          </a:p>
        </p:txBody>
      </p:sp>
      <p:pic>
        <p:nvPicPr>
          <p:cNvPr id="35844" name="Picture 5" descr="C:\Users\Светлана\Desktop\567px-Конь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r="21918"/>
          <a:stretch>
            <a:fillRect/>
          </a:stretch>
        </p:blipFill>
        <p:spPr bwMode="auto">
          <a:xfrm>
            <a:off x="5148064" y="1077865"/>
            <a:ext cx="291306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Др Инд шах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2811"/>
            <a:ext cx="2918892" cy="4581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5718230" y="332656"/>
            <a:ext cx="2190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chemeClr val="tx1"/>
                </a:solidFill>
                <a:latin typeface="Arial" panose="020B0604020202020204" pitchFamily="34" charset="0"/>
              </a:rPr>
              <a:t>СЛОН</a:t>
            </a:r>
          </a:p>
        </p:txBody>
      </p:sp>
      <p:pic>
        <p:nvPicPr>
          <p:cNvPr id="36868" name="Picture 5" descr="C:\Users\Светлана\Desktop\сл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17" y="1648653"/>
            <a:ext cx="215106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Др Инд шах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25" y="1604537"/>
            <a:ext cx="2086308" cy="465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5214938" y="357188"/>
            <a:ext cx="26225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>
                <a:solidFill>
                  <a:schemeClr val="tx1"/>
                </a:solidFill>
                <a:latin typeface="Arial" panose="020B0604020202020204" pitchFamily="34" charset="0"/>
              </a:rPr>
              <a:t>ФЕРЗЬ</a:t>
            </a:r>
          </a:p>
        </p:txBody>
      </p:sp>
      <p:pic>
        <p:nvPicPr>
          <p:cNvPr id="37892" name="Picture 5" descr="C:\Users\Светлана\Desktop\ферзь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604538"/>
            <a:ext cx="2000250" cy="464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Др Инд шах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7313"/>
            <a:ext cx="2705798" cy="481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5136530" y="332656"/>
            <a:ext cx="3105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chemeClr val="tx1"/>
                </a:solidFill>
                <a:latin typeface="Arial" panose="020B0604020202020204" pitchFamily="34" charset="0"/>
              </a:rPr>
              <a:t>КОРОЛЬ</a:t>
            </a:r>
          </a:p>
        </p:txBody>
      </p:sp>
      <p:pic>
        <p:nvPicPr>
          <p:cNvPr id="38916" name="Picture 5" descr="C:\Users\Светлана\Desktop\50034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79538"/>
            <a:ext cx="1785938" cy="479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Др Инд шах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4"/>
          <a:stretch/>
        </p:blipFill>
        <p:spPr bwMode="auto">
          <a:xfrm>
            <a:off x="899592" y="1466241"/>
            <a:ext cx="2346598" cy="463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4946140" y="404664"/>
            <a:ext cx="276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chemeClr val="tx1"/>
                </a:solidFill>
                <a:latin typeface="Arial" panose="020B0604020202020204" pitchFamily="34" charset="0"/>
              </a:rPr>
              <a:t>ПЕШКА</a:t>
            </a:r>
          </a:p>
        </p:txBody>
      </p:sp>
      <p:pic>
        <p:nvPicPr>
          <p:cNvPr id="39940" name="Picture 5" descr="C:\Users\Светлана\Desktop\50034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4547" r="6177"/>
          <a:stretch/>
        </p:blipFill>
        <p:spPr bwMode="auto">
          <a:xfrm>
            <a:off x="5090571" y="1565275"/>
            <a:ext cx="2474976" cy="453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865188" y="2232025"/>
            <a:ext cx="374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solidFill>
                  <a:schemeClr val="tx1"/>
                </a:solidFill>
                <a:latin typeface="Arial" panose="020B0604020202020204" pitchFamily="34" charset="0"/>
              </a:rPr>
              <a:t>Шах - государь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042988" y="3357563"/>
            <a:ext cx="275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solidFill>
                  <a:schemeClr val="tx1"/>
                </a:solidFill>
                <a:latin typeface="Arial" panose="020B0604020202020204" pitchFamily="34" charset="0"/>
              </a:rPr>
              <a:t>Мат - умер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3073400" y="260350"/>
            <a:ext cx="3211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dirty="0">
                <a:solidFill>
                  <a:schemeClr val="tx1"/>
                </a:solidFill>
                <a:latin typeface="Arial" panose="020B0604020202020204" pitchFamily="34" charset="0"/>
              </a:rPr>
              <a:t>Шахматы</a:t>
            </a: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1870075" y="5629275"/>
            <a:ext cx="5618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>
                <a:solidFill>
                  <a:schemeClr val="tx1"/>
                </a:solidFill>
                <a:latin typeface="Arial" panose="020B0604020202020204" pitchFamily="34" charset="0"/>
              </a:rPr>
              <a:t>Смерть государя</a:t>
            </a:r>
          </a:p>
        </p:txBody>
      </p:sp>
      <p:pic>
        <p:nvPicPr>
          <p:cNvPr id="40966" name="Picture 2" descr="http://content.foto.mail.ru/mail/sweet_2006_78/_answers/i-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73187"/>
            <a:ext cx="3667125" cy="425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\Измайловский\Номенклатурные документы 2015-2016\Конкурс пед. мастерства\Занятие\03-12-2015_17-34-16(1)\1920x1080_egyptian-chess-players-artwork-HD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8027987" cy="4514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ход конем 1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\Измайловский\Номенклатурные документы 2015-2016\Конкурс пед. мастерства\IMG_13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b="45061"/>
          <a:stretch/>
        </p:blipFill>
        <p:spPr bwMode="auto">
          <a:xfrm>
            <a:off x="2867527" y="332656"/>
            <a:ext cx="3326111" cy="229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\Измайловский\Номенклатурные документы 2016-2017\Конкурс пе. мастерства. Городской\Занятие\_MG_999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64" b="15973"/>
          <a:stretch/>
        </p:blipFill>
        <p:spPr bwMode="auto">
          <a:xfrm>
            <a:off x="1403647" y="2924944"/>
            <a:ext cx="625387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\Измайловский\Номенклатурные документы 2015-2016\Конкурс пед. мастерства\Занятие\Мультфильмы для презентации\04-february-2014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3276600" y="6149975"/>
            <a:ext cx="360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chemeClr val="bg1"/>
                </a:solidFill>
                <a:latin typeface="Arial" panose="020B0604020202020204" pitchFamily="34" charset="0"/>
              </a:rPr>
              <a:t>«Ну, погоди!»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\Измайловский\Номенклатурные документы 2016-2017\Конкурс пе. мастерства. Городской\Занятие\Фикс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2916238" y="5516563"/>
            <a:ext cx="3024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4000" b="1" dirty="0" err="1">
                <a:solidFill>
                  <a:schemeClr val="bg1"/>
                </a:solidFill>
                <a:latin typeface="Arial" panose="020B0604020202020204" pitchFamily="34" charset="0"/>
              </a:rPr>
              <a:t>Фиксики</a:t>
            </a:r>
            <a:r>
              <a:rPr lang="ru-RU" alt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\Измайловский\Номенклатурные документы 2015-2016\Конкурс пед. мастерства\Занятие\Мультфильмы для презентации\656165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07950"/>
            <a:ext cx="932497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2627313" y="5969000"/>
            <a:ext cx="483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chemeClr val="bg1"/>
                </a:solidFill>
                <a:latin typeface="Arial" panose="020B0604020202020204" pitchFamily="34" charset="0"/>
              </a:rPr>
              <a:t>«Шайбу! Шайбу!!»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\Измайловский\Номенклатурные документы 2015-2016\Конкурс пед. мастерства\Занятие\Мультфильмы для презентации\976632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0"/>
            <a:ext cx="9407525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755650" y="5732463"/>
            <a:ext cx="789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chemeClr val="bg1"/>
                </a:solidFill>
                <a:latin typeface="Arial" panose="020B0604020202020204" pitchFamily="34" charset="0"/>
              </a:rPr>
              <a:t>«Крокодил Гена и Чебурашка»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\Измайловский\Номенклатурные документы 2015-2016\Конкурс пед. мастерства\Занятие\Мультфильмы для презентации\shahmati_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00013"/>
            <a:ext cx="9144000" cy="71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2555875" y="6029325"/>
            <a:ext cx="5472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chemeClr val="tx1"/>
                </a:solidFill>
                <a:latin typeface="Arial" panose="020B0604020202020204" pitchFamily="34" charset="0"/>
              </a:rPr>
              <a:t>«Смешарики»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28575"/>
            <a:ext cx="922972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900113" y="5980113"/>
            <a:ext cx="8380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chemeClr val="bg1"/>
                </a:solidFill>
                <a:latin typeface="Arial" panose="020B0604020202020204" pitchFamily="34" charset="0"/>
              </a:rPr>
              <a:t>«Мудрые сказки тетушки Совы»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МИР ШАХМАТ</a:t>
            </a:r>
            <a:endParaRPr lang="ru-RU" sz="6000" b="1" dirty="0"/>
          </a:p>
        </p:txBody>
      </p:sp>
      <p:pic>
        <p:nvPicPr>
          <p:cNvPr id="8" name="Picture 4" descr="http://indoo.jw.lt/Animasi/Game/Catur/chess_surrender_wapday-co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6328"/>
            <a:ext cx="7416824" cy="463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\Измайловский\Номенклатурные документы 2015-2016\Конкурс пед. мастерства\Занятие\03-12-2015_17-34-16(1)\0_27f0f4_8bdc040_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68083" cy="55705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\Измайловский\Номенклатурные документы 2015-2016\Конкурс пед. мастерства\Занятие\03-12-2015_17-34-16(1)\28699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813"/>
            <a:ext cx="7316738" cy="5788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\Измайловский\Номенклатурные документы 2016-2017\Конкурс пе. мастерства. Городской\Занятие\shahmaty-push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137"/>
            <a:ext cx="4123153" cy="4107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Рисунок 1" descr="Лев Толстой играет в шахма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23" y="2492896"/>
            <a:ext cx="4912733" cy="3910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\Измайловский\Номенклатурные документы 2016-2017\Конкурс пе. мастерства. Городской\Занятие\Менделеев и Куиндж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6470650" cy="397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9125" y="4941888"/>
            <a:ext cx="78946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Ученый Дмитрий Менделеев и художник Архип Куинджи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за игрой в шахматы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0/05/Ivan4_engraving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03213"/>
            <a:ext cx="2295525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&amp;Pcy;&amp;iocy;&amp;tcy;&amp;rcy; I &amp;Acy;&amp;lcy;&amp;iecy;&amp;kcy;&amp;scy;&amp;iecy;&amp;iecy;&amp;vcy;&amp;icy;&amp;ch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292100"/>
            <a:ext cx="2232025" cy="299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https://24smi.org/public/media/app/public/media/uploads/Ekaterina-II_31146126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805238"/>
            <a:ext cx="3128962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https://img04.rl0.ru/00009c3528e0b11638e85b95bde27754/c960x720/img-fotki.yandex.ru/get/64354/108533029.13/0_1fc3b2_3fc1c950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r="5350" b="1907"/>
          <a:stretch>
            <a:fillRect/>
          </a:stretch>
        </p:blipFill>
        <p:spPr bwMode="auto">
          <a:xfrm>
            <a:off x="5219700" y="3830638"/>
            <a:ext cx="3076575" cy="249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5219700" y="6348413"/>
            <a:ext cx="3025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Александр Суворов</a:t>
            </a: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1435100" y="6337300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Екатерина 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</a:rPr>
              <a:t>II</a:t>
            </a:r>
            <a:endParaRPr lang="ru-RU" altLang="ru-RU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TextBox 3"/>
          <p:cNvSpPr txBox="1">
            <a:spLocks noChangeArrowheads="1"/>
          </p:cNvSpPr>
          <p:nvPr/>
        </p:nvSpPr>
        <p:spPr bwMode="auto">
          <a:xfrm>
            <a:off x="6372225" y="3343275"/>
            <a:ext cx="1049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Петр </a:t>
            </a:r>
            <a:r>
              <a:rPr lang="en-US" altLang="ru-RU" sz="240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endParaRPr lang="ru-RU" altLang="ru-RU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TextBox 4"/>
          <p:cNvSpPr txBox="1">
            <a:spLocks noChangeArrowheads="1"/>
          </p:cNvSpPr>
          <p:nvPr/>
        </p:nvSpPr>
        <p:spPr bwMode="auto">
          <a:xfrm>
            <a:off x="1181100" y="3286125"/>
            <a:ext cx="245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Иван Грозный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501650" y="549275"/>
            <a:ext cx="84137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>
                <a:solidFill>
                  <a:schemeClr val="tx1"/>
                </a:solidFill>
                <a:latin typeface="Arial" panose="020B0604020202020204" pitchFamily="34" charset="0"/>
              </a:rPr>
              <a:t>Индия – родина шахмат</a:t>
            </a:r>
          </a:p>
        </p:txBody>
      </p:sp>
      <p:pic>
        <p:nvPicPr>
          <p:cNvPr id="20483" name="Picture 5" descr="http://mackennasgold.ru/image/aHR0cDovL21pci1rb3N0dW1hLmNvbS9pbWFnZXMvMS9uZXcvJUQwJUI4JUQwJUJEJUQwJUI0JUQwJUI4JUQwJUI5JUQxJTgxJUQwJUJBJUQwJUI4JUQwJUI5JTIwJUQwJUI2JUQwJUI1JUQwJUJEJUQxJTgxJUQwJUJBJUQwJUI4JUQwJUI5JTIwJUQwJUI4JTIwJUQwJUJDJUQxJTgzJUQwJUI2JUQxJTgxJUQwJUJBJUQwJUJFJUQwJUI5JTIwJUQwJUJEJUQwJUIwJUQxJTg2JUQwJUI4JUQwJUJFJUQwJUJEJUQwJUIwJUQwJUJCJUQxJThDJUQwJUJEJUQxJThCJUQwJUI5JTIwJUQwJUJBJUQwJUJFJUQxJTgxJUQxJTgyJUQxJThFJUQwJUJDLmpw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2000"/>
            <a:ext cx="3289300" cy="371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http://www.kartinki24.ru/uploads/gallery/main/402/kartinki24_country_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54722"/>
            <a:ext cx="4959350" cy="371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1588</TotalTime>
  <Words>147</Words>
  <Application>Microsoft Office PowerPoint</Application>
  <PresentationFormat>Экран (4:3)</PresentationFormat>
  <Paragraphs>55</Paragraphs>
  <Slides>38</Slides>
  <Notes>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AvantGardeGothicC</vt:lpstr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МИР ШАХМАТ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User</cp:lastModifiedBy>
  <cp:revision>122</cp:revision>
  <dcterms:created xsi:type="dcterms:W3CDTF">2013-04-05T17:12:20Z</dcterms:created>
  <dcterms:modified xsi:type="dcterms:W3CDTF">2023-03-13T08:29:34Z</dcterms:modified>
</cp:coreProperties>
</file>