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11"/>
  </p:notesMasterIdLst>
  <p:sldIdLst>
    <p:sldId id="278" r:id="rId2"/>
    <p:sldId id="284" r:id="rId3"/>
    <p:sldId id="268" r:id="rId4"/>
    <p:sldId id="279" r:id="rId5"/>
    <p:sldId id="280" r:id="rId6"/>
    <p:sldId id="281" r:id="rId7"/>
    <p:sldId id="282" r:id="rId8"/>
    <p:sldId id="274" r:id="rId9"/>
    <p:sldId id="28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5C1B"/>
    <a:srgbClr val="4B42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1" autoAdjust="0"/>
  </p:normalViewPr>
  <p:slideViewPr>
    <p:cSldViewPr>
      <p:cViewPr varScale="1">
        <p:scale>
          <a:sx n="105" d="100"/>
          <a:sy n="105" d="100"/>
        </p:scale>
        <p:origin x="118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BDAB0-83D0-47F5-B884-894CB2BF21A1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9E034-8977-4691-91F3-3852F0693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83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C159-AAC7-4B6F-BF3F-81D5136A1CD9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E412-9F52-4723-AC74-F1A2B110300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C159-AAC7-4B6F-BF3F-81D5136A1CD9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E412-9F52-4723-AC74-F1A2B11030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C159-AAC7-4B6F-BF3F-81D5136A1CD9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E412-9F52-4723-AC74-F1A2B11030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C159-AAC7-4B6F-BF3F-81D5136A1CD9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E412-9F52-4723-AC74-F1A2B11030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C159-AAC7-4B6F-BF3F-81D5136A1CD9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047E412-9F52-4723-AC74-F1A2B110300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C159-AAC7-4B6F-BF3F-81D5136A1CD9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E412-9F52-4723-AC74-F1A2B11030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C159-AAC7-4B6F-BF3F-81D5136A1CD9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E412-9F52-4723-AC74-F1A2B11030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C159-AAC7-4B6F-BF3F-81D5136A1CD9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E412-9F52-4723-AC74-F1A2B11030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C159-AAC7-4B6F-BF3F-81D5136A1CD9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E412-9F52-4723-AC74-F1A2B11030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C159-AAC7-4B6F-BF3F-81D5136A1CD9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E412-9F52-4723-AC74-F1A2B11030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C159-AAC7-4B6F-BF3F-81D5136A1CD9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E412-9F52-4723-AC74-F1A2B11030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EC4C159-AAC7-4B6F-BF3F-81D5136A1CD9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047E412-9F52-4723-AC74-F1A2B110300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9879" y="1986502"/>
            <a:ext cx="7040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Тема занятия: «Шахматная фигура - конь»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932367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2" t="61432" r="37931" b="5859"/>
          <a:stretch/>
        </p:blipFill>
        <p:spPr>
          <a:xfrm>
            <a:off x="1022495" y="2852936"/>
            <a:ext cx="1479096" cy="31053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2" t="61432" r="37931" b="5859"/>
          <a:stretch/>
        </p:blipFill>
        <p:spPr>
          <a:xfrm>
            <a:off x="2515945" y="2852935"/>
            <a:ext cx="1479096" cy="3105365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600" y="2780928"/>
            <a:ext cx="1536700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5" t="16744" r="38225" b="51550"/>
          <a:stretch/>
        </p:blipFill>
        <p:spPr>
          <a:xfrm>
            <a:off x="6558050" y="2783643"/>
            <a:ext cx="1532478" cy="30907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1663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Государственное бюджетное учреждение дополнительного образования</a:t>
            </a:r>
          </a:p>
          <a:p>
            <a:pPr algn="ctr"/>
            <a:r>
              <a:rPr lang="ru-RU" dirty="0" smtClean="0"/>
              <a:t>Дом творчества «Измайловский» Адмиралтейского района Санкт-Петербурга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Дополнительная общеразвивающая программа «Юные шахматисты»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409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95" y="640652"/>
            <a:ext cx="7450138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4046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9" y="4869160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200" dirty="0" smtClean="0"/>
              <a:t>Конь  ходит буквой Г.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200" dirty="0" smtClean="0"/>
              <a:t>Конь может пойти на одно из полей, ближайших к тому, на котором он стоит, но не той же горизонтали, вертикали и диагонали.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200" dirty="0" smtClean="0"/>
              <a:t>Совершает конь прыжок: два поля прямо, одно - в бок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117432"/>
            <a:ext cx="3424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КАК ХОДИТ КОНЬ?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1410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7948" y="188640"/>
            <a:ext cx="5924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ГРАФИЧЕСКИЙ ДИКТАНТ «КОНЬ»</a:t>
            </a:r>
            <a:endParaRPr lang="ru-RU" sz="2800" dirty="0"/>
          </a:p>
        </p:txBody>
      </p:sp>
      <p:pic>
        <p:nvPicPr>
          <p:cNvPr id="4098" name="Picture 2" descr="C:\doc\Измайловский\Номенклатурные документы 2017-2018\Районный конкурс пед. достижений\Мастер-класс\Графический диктант - образцы фигур\Миляева.ЮШ205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0" t="9729" r="46845" b="56257"/>
          <a:stretch/>
        </p:blipFill>
        <p:spPr bwMode="auto">
          <a:xfrm>
            <a:off x="3400741" y="1783767"/>
            <a:ext cx="2558664" cy="403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79109" y="3148045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40719" y="566124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634841"/>
            <a:ext cx="719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Задание: нарисуйте шахматную фигуру конь на листке бумаги в клетку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46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t="7306" r="42993" b="5339"/>
          <a:stretch/>
        </p:blipFill>
        <p:spPr bwMode="auto">
          <a:xfrm>
            <a:off x="535647" y="620688"/>
            <a:ext cx="3884729" cy="385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t="5565" r="42268" b="5588"/>
          <a:stretch/>
        </p:blipFill>
        <p:spPr bwMode="auto">
          <a:xfrm>
            <a:off x="4571999" y="637275"/>
            <a:ext cx="3890105" cy="383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3713" y="4869160"/>
            <a:ext cx="79311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Особенное свойство хода конем:</a:t>
            </a:r>
          </a:p>
          <a:p>
            <a:pPr algn="ctr"/>
            <a:r>
              <a:rPr lang="ru-RU" sz="2800" dirty="0" smtClean="0"/>
              <a:t>с белого поля на черное, с черного поля на белое.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0342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6" t="6461" r="43735" b="5514"/>
          <a:stretch/>
        </p:blipFill>
        <p:spPr bwMode="auto">
          <a:xfrm>
            <a:off x="2212876" y="404664"/>
            <a:ext cx="4839596" cy="488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8432" y="5445224"/>
            <a:ext cx="66271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Активность коня: </a:t>
            </a:r>
          </a:p>
          <a:p>
            <a:pPr algn="ctr"/>
            <a:r>
              <a:rPr lang="ru-RU" sz="2800" dirty="0" smtClean="0"/>
              <a:t>в центре доски – 8 полей, в углу – 2 поля.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3397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" t="6072" r="42497" b="5778"/>
          <a:stretch/>
        </p:blipFill>
        <p:spPr bwMode="auto">
          <a:xfrm>
            <a:off x="2195736" y="260648"/>
            <a:ext cx="4946037" cy="489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374332"/>
            <a:ext cx="7704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Конь бьет фигуру соперника на том поле, </a:t>
            </a:r>
          </a:p>
          <a:p>
            <a:pPr algn="ctr"/>
            <a:r>
              <a:rPr lang="ru-RU" sz="2800" dirty="0" smtClean="0"/>
              <a:t>на которое ходит.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6842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" t="5351" r="42520" b="5648"/>
          <a:stretch/>
        </p:blipFill>
        <p:spPr bwMode="auto">
          <a:xfrm>
            <a:off x="1979712" y="260648"/>
            <a:ext cx="4833040" cy="479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6705" y="5260667"/>
            <a:ext cx="68119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Конь может перепрыгивать через фигуры:  </a:t>
            </a:r>
          </a:p>
          <a:p>
            <a:pPr algn="ctr"/>
            <a:r>
              <a:rPr lang="ru-RU" sz="2800" dirty="0" smtClean="0"/>
              <a:t> свои и соперника.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6693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er\Documents\Миляева.ЮШ205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" t="2200" r="8340" b="3835"/>
          <a:stretch/>
        </p:blipFill>
        <p:spPr bwMode="auto">
          <a:xfrm>
            <a:off x="3995936" y="83328"/>
            <a:ext cx="4536504" cy="67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2636912"/>
            <a:ext cx="29201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Задания для </a:t>
            </a:r>
          </a:p>
          <a:p>
            <a:r>
              <a:rPr lang="ru-RU" sz="2800" dirty="0" smtClean="0"/>
              <a:t>самостоятельного</a:t>
            </a:r>
          </a:p>
          <a:p>
            <a:r>
              <a:rPr lang="ru-RU" sz="2800" dirty="0" smtClean="0"/>
              <a:t>решения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9332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288070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Игра «да» - «нет</a:t>
            </a:r>
            <a:r>
              <a:rPr lang="ru-RU" sz="3600" dirty="0" smtClean="0"/>
              <a:t>»</a:t>
            </a:r>
          </a:p>
          <a:p>
            <a:pPr algn="ctr"/>
            <a:endParaRPr lang="ru-RU" sz="2800" dirty="0"/>
          </a:p>
          <a:p>
            <a:pPr marL="447675" indent="-447675">
              <a:buFont typeface="Wingdings" panose="05000000000000000000" pitchFamily="2" charset="2"/>
              <a:buChar char="q"/>
            </a:pPr>
            <a:r>
              <a:rPr lang="ru-RU" sz="2400" dirty="0" smtClean="0"/>
              <a:t>Максимальное </a:t>
            </a:r>
            <a:r>
              <a:rPr lang="ru-RU" sz="2400" dirty="0"/>
              <a:t>количество полей, на которое может пойти конь - 8? </a:t>
            </a:r>
          </a:p>
          <a:p>
            <a:pPr marL="447675" indent="-447675">
              <a:buFont typeface="Wingdings" panose="05000000000000000000" pitchFamily="2" charset="2"/>
              <a:buChar char="q"/>
            </a:pPr>
            <a:r>
              <a:rPr lang="ru-RU" sz="2400" dirty="0" smtClean="0"/>
              <a:t>Минимальное </a:t>
            </a:r>
            <a:r>
              <a:rPr lang="ru-RU" sz="2400" dirty="0"/>
              <a:t>количество полей – 2?</a:t>
            </a:r>
          </a:p>
          <a:p>
            <a:pPr marL="447675" indent="-447675">
              <a:buFont typeface="Wingdings" panose="05000000000000000000" pitchFamily="2" charset="2"/>
              <a:buChar char="q"/>
            </a:pPr>
            <a:r>
              <a:rPr lang="ru-RU" sz="2400" dirty="0" smtClean="0"/>
              <a:t>Может </a:t>
            </a:r>
            <a:r>
              <a:rPr lang="ru-RU" sz="2400" dirty="0"/>
              <a:t>ли конь пойти с белого поля на белое?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 </a:t>
            </a:r>
            <a:r>
              <a:rPr lang="ru-RU" sz="2400" dirty="0"/>
              <a:t>белого поля на чёрное? </a:t>
            </a:r>
            <a:r>
              <a:rPr lang="ru-RU" sz="2400" dirty="0" smtClean="0"/>
              <a:t> С чёрного </a:t>
            </a:r>
            <a:r>
              <a:rPr lang="ru-RU" sz="2400" dirty="0"/>
              <a:t>поля на чёрное</a:t>
            </a:r>
            <a:r>
              <a:rPr lang="ru-RU" sz="2400" dirty="0" smtClean="0"/>
              <a:t>? С чёрного </a:t>
            </a:r>
            <a:r>
              <a:rPr lang="ru-RU" sz="2400" dirty="0"/>
              <a:t>поля на белое?</a:t>
            </a:r>
          </a:p>
          <a:p>
            <a:pPr marL="447675" indent="-447675">
              <a:buFont typeface="Wingdings" panose="05000000000000000000" pitchFamily="2" charset="2"/>
              <a:buChar char="q"/>
            </a:pPr>
            <a:r>
              <a:rPr lang="ru-RU" sz="2400" dirty="0" smtClean="0"/>
              <a:t>Может </a:t>
            </a:r>
            <a:r>
              <a:rPr lang="ru-RU" sz="2400" dirty="0"/>
              <a:t>ли белый конь перепрыгнуть через черного коня? </a:t>
            </a:r>
            <a:r>
              <a:rPr lang="ru-RU" sz="2400" dirty="0" smtClean="0"/>
              <a:t> А </a:t>
            </a:r>
            <a:r>
              <a:rPr lang="ru-RU" sz="2400" dirty="0"/>
              <a:t>черный конь через другого черного коня?</a:t>
            </a:r>
          </a:p>
          <a:p>
            <a:pPr marL="447675" indent="-447675">
              <a:buFont typeface="Wingdings" panose="05000000000000000000" pitchFamily="2" charset="2"/>
              <a:buChar char="q"/>
            </a:pPr>
            <a:r>
              <a:rPr lang="ru-RU" sz="2400" dirty="0" smtClean="0"/>
              <a:t>Может </a:t>
            </a:r>
            <a:r>
              <a:rPr lang="ru-RU" sz="2400" dirty="0"/>
              <a:t>ли белый конь побить другого белого коня?</a:t>
            </a:r>
          </a:p>
        </p:txBody>
      </p:sp>
    </p:spTree>
    <p:extLst>
      <p:ext uri="{BB962C8B-B14F-4D97-AF65-F5344CB8AC3E}">
        <p14:creationId xmlns:p14="http://schemas.microsoft.com/office/powerpoint/2010/main" val="190493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1173</TotalTime>
  <Words>194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информационно-коммуникационных технологий в образовательном процессе по направлению шахматы</dc:title>
  <dc:creator>User</dc:creator>
  <cp:lastModifiedBy>User</cp:lastModifiedBy>
  <cp:revision>59</cp:revision>
  <dcterms:created xsi:type="dcterms:W3CDTF">2017-02-06T05:21:42Z</dcterms:created>
  <dcterms:modified xsi:type="dcterms:W3CDTF">2023-03-13T08:49:39Z</dcterms:modified>
</cp:coreProperties>
</file>