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7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DBF"/>
    <a:srgbClr val="ACA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2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08BB14-A6F8-4483-96A1-FDCCF47FA86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27F8B0-BD5B-4D60-879F-E898D6FC5234}">
      <dgm:prSet custT="1"/>
      <dgm:spPr/>
      <dgm:t>
        <a:bodyPr/>
        <a:lstStyle/>
        <a:p>
          <a:pPr rtl="0"/>
          <a:r>
            <a:rPr lang="ru-RU" sz="3200" b="1" dirty="0" smtClean="0"/>
            <a:t>Интерактивные  технологии</a:t>
          </a:r>
          <a:endParaRPr lang="ru-RU" sz="3200" dirty="0"/>
        </a:p>
      </dgm:t>
    </dgm:pt>
    <dgm:pt modelId="{0083A113-AFA7-4BFF-BADE-7A93D4DF22A6}" type="parTrans" cxnId="{E19AFD71-3B73-41D4-9644-2F60D75F9AC1}">
      <dgm:prSet/>
      <dgm:spPr/>
      <dgm:t>
        <a:bodyPr/>
        <a:lstStyle/>
        <a:p>
          <a:endParaRPr lang="ru-RU"/>
        </a:p>
      </dgm:t>
    </dgm:pt>
    <dgm:pt modelId="{21857A41-26A7-453C-9A21-20836CD2EC61}" type="sibTrans" cxnId="{E19AFD71-3B73-41D4-9644-2F60D75F9AC1}">
      <dgm:prSet/>
      <dgm:spPr/>
      <dgm:t>
        <a:bodyPr/>
        <a:lstStyle/>
        <a:p>
          <a:endParaRPr lang="ru-RU"/>
        </a:p>
      </dgm:t>
    </dgm:pt>
    <dgm:pt modelId="{E40EDA37-7D73-4C2A-A5FE-8C75CE3F8530}">
      <dgm:prSet custT="1"/>
      <dgm:spPr/>
      <dgm:t>
        <a:bodyPr/>
        <a:lstStyle/>
        <a:p>
          <a:pPr rtl="0"/>
          <a:r>
            <a:rPr lang="ru-RU" sz="3200" b="1" dirty="0" smtClean="0"/>
            <a:t>Содружество с  учащимися</a:t>
          </a:r>
          <a:endParaRPr lang="ru-RU" sz="3200" dirty="0"/>
        </a:p>
      </dgm:t>
    </dgm:pt>
    <dgm:pt modelId="{7987213B-5E02-448D-81E0-B7E070675D02}" type="parTrans" cxnId="{ECD9943A-1CDE-4C10-B11B-C55B2223BD04}">
      <dgm:prSet/>
      <dgm:spPr/>
      <dgm:t>
        <a:bodyPr/>
        <a:lstStyle/>
        <a:p>
          <a:endParaRPr lang="ru-RU"/>
        </a:p>
      </dgm:t>
    </dgm:pt>
    <dgm:pt modelId="{77FCDF63-96BF-4E55-B34C-32591CBB3456}" type="sibTrans" cxnId="{ECD9943A-1CDE-4C10-B11B-C55B2223BD04}">
      <dgm:prSet/>
      <dgm:spPr/>
      <dgm:t>
        <a:bodyPr/>
        <a:lstStyle/>
        <a:p>
          <a:endParaRPr lang="ru-RU"/>
        </a:p>
      </dgm:t>
    </dgm:pt>
    <dgm:pt modelId="{FAEE2D2D-6872-44DC-AF8E-87500559EB11}">
      <dgm:prSet custT="1"/>
      <dgm:spPr/>
      <dgm:t>
        <a:bodyPr/>
        <a:lstStyle/>
        <a:p>
          <a:pPr rtl="0"/>
          <a:r>
            <a:rPr lang="ru-RU" sz="3200" b="1" dirty="0" smtClean="0"/>
            <a:t>Ключ  к  успеху  проекта </a:t>
          </a:r>
          <a:endParaRPr lang="ru-RU" sz="3200" b="1" dirty="0"/>
        </a:p>
      </dgm:t>
    </dgm:pt>
    <dgm:pt modelId="{06E07789-ABC6-4534-BF9B-5019B83BD8C2}" type="parTrans" cxnId="{A1A9DF02-4583-4038-9766-A011860A7816}">
      <dgm:prSet/>
      <dgm:spPr/>
      <dgm:t>
        <a:bodyPr/>
        <a:lstStyle/>
        <a:p>
          <a:endParaRPr lang="ru-RU"/>
        </a:p>
      </dgm:t>
    </dgm:pt>
    <dgm:pt modelId="{6DE59E56-9A19-44B6-B8DB-F2D5CFA253C6}" type="sibTrans" cxnId="{A1A9DF02-4583-4038-9766-A011860A7816}">
      <dgm:prSet/>
      <dgm:spPr/>
      <dgm:t>
        <a:bodyPr/>
        <a:lstStyle/>
        <a:p>
          <a:endParaRPr lang="ru-RU"/>
        </a:p>
      </dgm:t>
    </dgm:pt>
    <dgm:pt modelId="{F7AEFCC9-8A5B-46C1-8155-5D2344CBD4C3}" type="pres">
      <dgm:prSet presAssocID="{4208BB14-A6F8-4483-96A1-FDCCF47FA86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E28953-9753-4991-A489-EF58A2B27618}" type="pres">
      <dgm:prSet presAssocID="{4208BB14-A6F8-4483-96A1-FDCCF47FA86C}" presName="dummyMaxCanvas" presStyleCnt="0">
        <dgm:presLayoutVars/>
      </dgm:prSet>
      <dgm:spPr/>
    </dgm:pt>
    <dgm:pt modelId="{1CF5A300-8A3E-41CA-88CE-A1F653809785}" type="pres">
      <dgm:prSet presAssocID="{4208BB14-A6F8-4483-96A1-FDCCF47FA86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CCC92-C3B6-4DD3-9AC3-B979B57AB693}" type="pres">
      <dgm:prSet presAssocID="{4208BB14-A6F8-4483-96A1-FDCCF47FA86C}" presName="ThreeNodes_2" presStyleLbl="node1" presStyleIdx="1" presStyleCnt="3" custLinFactNeighborX="-274" custLinFactNeighborY="-8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DAD2C-F8B9-425C-80B9-62260321A357}" type="pres">
      <dgm:prSet presAssocID="{4208BB14-A6F8-4483-96A1-FDCCF47FA86C}" presName="ThreeNodes_3" presStyleLbl="node1" presStyleIdx="2" presStyleCnt="3" custLinFactNeighborY="-162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A98A32-543C-4577-948A-751A0FE14D5C}" type="pres">
      <dgm:prSet presAssocID="{4208BB14-A6F8-4483-96A1-FDCCF47FA86C}" presName="ThreeConn_1-2" presStyleLbl="fgAccFollowNode1" presStyleIdx="0" presStyleCnt="2" custScaleX="167002" custScaleY="199720" custLinFactX="39309" custLinFactY="100000" custLinFactNeighborX="100000" custLinFactNeighborY="121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394B9-C317-43F0-B2D0-580F61918A57}" type="pres">
      <dgm:prSet presAssocID="{4208BB14-A6F8-4483-96A1-FDCCF47FA86C}" presName="ThreeConn_2-3" presStyleLbl="fgAccFollowNode1" presStyleIdx="1" presStyleCnt="2" custScaleX="176856" custScaleY="193237" custLinFactX="-83564" custLinFactY="-79392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7A54A-2352-4960-A21E-4F1BB0EF11F9}" type="pres">
      <dgm:prSet presAssocID="{4208BB14-A6F8-4483-96A1-FDCCF47FA86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099D25-794B-41EF-B1A1-2F03D41D93FC}" type="pres">
      <dgm:prSet presAssocID="{4208BB14-A6F8-4483-96A1-FDCCF47FA86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6095D4-2E2B-46AD-B9B5-3D0863E5BE0C}" type="pres">
      <dgm:prSet presAssocID="{4208BB14-A6F8-4483-96A1-FDCCF47FA86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062557-92C4-4D4D-A135-A7142F2A3432}" type="presOf" srcId="{A727F8B0-BD5B-4D60-879F-E898D6FC5234}" destId="{1CF5A300-8A3E-41CA-88CE-A1F653809785}" srcOrd="0" destOrd="0" presId="urn:microsoft.com/office/officeart/2005/8/layout/vProcess5"/>
    <dgm:cxn modelId="{B698A0CD-7F2B-4799-8A98-19D547149E02}" type="presOf" srcId="{E40EDA37-7D73-4C2A-A5FE-8C75CE3F8530}" destId="{06FCCC92-C3B6-4DD3-9AC3-B979B57AB693}" srcOrd="0" destOrd="0" presId="urn:microsoft.com/office/officeart/2005/8/layout/vProcess5"/>
    <dgm:cxn modelId="{2618BF24-2C87-4EAE-95C4-B1222C1547A9}" type="presOf" srcId="{A727F8B0-BD5B-4D60-879F-E898D6FC5234}" destId="{91E7A54A-2352-4960-A21E-4F1BB0EF11F9}" srcOrd="1" destOrd="0" presId="urn:microsoft.com/office/officeart/2005/8/layout/vProcess5"/>
    <dgm:cxn modelId="{E19AFD71-3B73-41D4-9644-2F60D75F9AC1}" srcId="{4208BB14-A6F8-4483-96A1-FDCCF47FA86C}" destId="{A727F8B0-BD5B-4D60-879F-E898D6FC5234}" srcOrd="0" destOrd="0" parTransId="{0083A113-AFA7-4BFF-BADE-7A93D4DF22A6}" sibTransId="{21857A41-26A7-453C-9A21-20836CD2EC61}"/>
    <dgm:cxn modelId="{F3CCBA70-A661-49A0-8927-498F16C6138A}" type="presOf" srcId="{21857A41-26A7-453C-9A21-20836CD2EC61}" destId="{4DA98A32-543C-4577-948A-751A0FE14D5C}" srcOrd="0" destOrd="0" presId="urn:microsoft.com/office/officeart/2005/8/layout/vProcess5"/>
    <dgm:cxn modelId="{EB63F933-8299-4CB5-A693-19034BC73E27}" type="presOf" srcId="{FAEE2D2D-6872-44DC-AF8E-87500559EB11}" destId="{3FFDAD2C-F8B9-425C-80B9-62260321A357}" srcOrd="0" destOrd="0" presId="urn:microsoft.com/office/officeart/2005/8/layout/vProcess5"/>
    <dgm:cxn modelId="{B70B945A-4971-4956-9970-A2330DC8F4FD}" type="presOf" srcId="{77FCDF63-96BF-4E55-B34C-32591CBB3456}" destId="{8F2394B9-C317-43F0-B2D0-580F61918A57}" srcOrd="0" destOrd="0" presId="urn:microsoft.com/office/officeart/2005/8/layout/vProcess5"/>
    <dgm:cxn modelId="{ECD9943A-1CDE-4C10-B11B-C55B2223BD04}" srcId="{4208BB14-A6F8-4483-96A1-FDCCF47FA86C}" destId="{E40EDA37-7D73-4C2A-A5FE-8C75CE3F8530}" srcOrd="1" destOrd="0" parTransId="{7987213B-5E02-448D-81E0-B7E070675D02}" sibTransId="{77FCDF63-96BF-4E55-B34C-32591CBB3456}"/>
    <dgm:cxn modelId="{A1A9DF02-4583-4038-9766-A011860A7816}" srcId="{4208BB14-A6F8-4483-96A1-FDCCF47FA86C}" destId="{FAEE2D2D-6872-44DC-AF8E-87500559EB11}" srcOrd="2" destOrd="0" parTransId="{06E07789-ABC6-4534-BF9B-5019B83BD8C2}" sibTransId="{6DE59E56-9A19-44B6-B8DB-F2D5CFA253C6}"/>
    <dgm:cxn modelId="{032BAE97-3D19-4A5B-9C98-FA0BD785B249}" type="presOf" srcId="{4208BB14-A6F8-4483-96A1-FDCCF47FA86C}" destId="{F7AEFCC9-8A5B-46C1-8155-5D2344CBD4C3}" srcOrd="0" destOrd="0" presId="urn:microsoft.com/office/officeart/2005/8/layout/vProcess5"/>
    <dgm:cxn modelId="{3306759A-796D-47AB-9CA7-59F9B93ECFCE}" type="presOf" srcId="{E40EDA37-7D73-4C2A-A5FE-8C75CE3F8530}" destId="{A2099D25-794B-41EF-B1A1-2F03D41D93FC}" srcOrd="1" destOrd="0" presId="urn:microsoft.com/office/officeart/2005/8/layout/vProcess5"/>
    <dgm:cxn modelId="{E2A795C2-DECD-410E-A6A6-4D7241119D16}" type="presOf" srcId="{FAEE2D2D-6872-44DC-AF8E-87500559EB11}" destId="{FD6095D4-2E2B-46AD-B9B5-3D0863E5BE0C}" srcOrd="1" destOrd="0" presId="urn:microsoft.com/office/officeart/2005/8/layout/vProcess5"/>
    <dgm:cxn modelId="{D0D0BF3D-4F81-4E82-9813-77F5F50CCCF9}" type="presParOf" srcId="{F7AEFCC9-8A5B-46C1-8155-5D2344CBD4C3}" destId="{F8E28953-9753-4991-A489-EF58A2B27618}" srcOrd="0" destOrd="0" presId="urn:microsoft.com/office/officeart/2005/8/layout/vProcess5"/>
    <dgm:cxn modelId="{8D40BBF6-3EB6-4A48-AEAE-42B0FE7329B4}" type="presParOf" srcId="{F7AEFCC9-8A5B-46C1-8155-5D2344CBD4C3}" destId="{1CF5A300-8A3E-41CA-88CE-A1F653809785}" srcOrd="1" destOrd="0" presId="urn:microsoft.com/office/officeart/2005/8/layout/vProcess5"/>
    <dgm:cxn modelId="{FECB8793-0052-4D5F-95AC-81B432C34DF1}" type="presParOf" srcId="{F7AEFCC9-8A5B-46C1-8155-5D2344CBD4C3}" destId="{06FCCC92-C3B6-4DD3-9AC3-B979B57AB693}" srcOrd="2" destOrd="0" presId="urn:microsoft.com/office/officeart/2005/8/layout/vProcess5"/>
    <dgm:cxn modelId="{5FABD16A-4B2A-44C2-B0AC-B0B6F4767320}" type="presParOf" srcId="{F7AEFCC9-8A5B-46C1-8155-5D2344CBD4C3}" destId="{3FFDAD2C-F8B9-425C-80B9-62260321A357}" srcOrd="3" destOrd="0" presId="urn:microsoft.com/office/officeart/2005/8/layout/vProcess5"/>
    <dgm:cxn modelId="{1A4E789D-6CE7-4B2E-A732-8C31D0955082}" type="presParOf" srcId="{F7AEFCC9-8A5B-46C1-8155-5D2344CBD4C3}" destId="{4DA98A32-543C-4577-948A-751A0FE14D5C}" srcOrd="4" destOrd="0" presId="urn:microsoft.com/office/officeart/2005/8/layout/vProcess5"/>
    <dgm:cxn modelId="{4D3FDEC9-5192-44BA-A4E3-A5B520381B8F}" type="presParOf" srcId="{F7AEFCC9-8A5B-46C1-8155-5D2344CBD4C3}" destId="{8F2394B9-C317-43F0-B2D0-580F61918A57}" srcOrd="5" destOrd="0" presId="urn:microsoft.com/office/officeart/2005/8/layout/vProcess5"/>
    <dgm:cxn modelId="{FF61759D-6B88-4705-BBF9-9CAEF224A85C}" type="presParOf" srcId="{F7AEFCC9-8A5B-46C1-8155-5D2344CBD4C3}" destId="{91E7A54A-2352-4960-A21E-4F1BB0EF11F9}" srcOrd="6" destOrd="0" presId="urn:microsoft.com/office/officeart/2005/8/layout/vProcess5"/>
    <dgm:cxn modelId="{B78E7F0D-4DB0-44B4-83B7-500DEBBC26D8}" type="presParOf" srcId="{F7AEFCC9-8A5B-46C1-8155-5D2344CBD4C3}" destId="{A2099D25-794B-41EF-B1A1-2F03D41D93FC}" srcOrd="7" destOrd="0" presId="urn:microsoft.com/office/officeart/2005/8/layout/vProcess5"/>
    <dgm:cxn modelId="{F8E7997A-AD88-43C4-BDD1-B56574410CEB}" type="presParOf" srcId="{F7AEFCC9-8A5B-46C1-8155-5D2344CBD4C3}" destId="{FD6095D4-2E2B-46AD-B9B5-3D0863E5BE0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87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14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909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647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282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1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78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72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19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9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858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725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89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09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27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7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14A3D-F9FE-4FA4-917F-ACE9657C0425}" type="datetimeFigureOut">
              <a:rPr lang="ru-RU" smtClean="0"/>
              <a:pPr/>
              <a:t>15.03.2019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A16353-34A9-4D2A-90EA-B9D4DCF39F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17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6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73544"/>
            <a:ext cx="12310281" cy="1185551"/>
          </a:xfrm>
        </p:spPr>
        <p:txBody>
          <a:bodyPr>
            <a:noAutofit/>
          </a:bodyPr>
          <a:lstStyle/>
          <a:p>
            <a:r>
              <a:rPr lang="ru-RU" sz="2100" b="1" dirty="0" smtClean="0">
                <a:solidFill>
                  <a:schemeClr val="bg2">
                    <a:lumMod val="25000"/>
                  </a:schemeClr>
                </a:solidFill>
              </a:rPr>
              <a:t> Государственное бюджетное учреждение дополнительного образования</a:t>
            </a:r>
            <a:br>
              <a:rPr lang="ru-RU" sz="21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                Дом творчества «Измайловский» </a:t>
            </a:r>
            <a:b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      Адмиралтейского района Санкт-Петербурга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477671" y="2529009"/>
            <a:ext cx="8596668" cy="2303455"/>
          </a:xfrm>
        </p:spPr>
        <p:txBody>
          <a:bodyPr/>
          <a:lstStyle/>
          <a:p>
            <a:pPr marL="0" lvl="1"/>
            <a:r>
              <a:rPr lang="ru-RU" sz="3600" b="1" cap="all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Педагогический  </a:t>
            </a:r>
            <a:r>
              <a:rPr lang="ru-RU" sz="36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</a:t>
            </a:r>
          </a:p>
          <a:p>
            <a:r>
              <a:rPr lang="ru-RU" sz="3600" b="1" cap="al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cap="al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«Моя  инициатива </a:t>
            </a:r>
            <a:br>
              <a:rPr lang="ru-RU" sz="4400" b="1" cap="al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cap="al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ru-RU" sz="4400" b="1" cap="all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в  </a:t>
            </a:r>
            <a:r>
              <a:rPr lang="ru-RU" sz="4400" b="1" cap="al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образовании»  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3479" r="16894" b="29440"/>
          <a:stretch/>
        </p:blipFill>
        <p:spPr>
          <a:xfrm>
            <a:off x="8966200" y="1281113"/>
            <a:ext cx="3225800" cy="5576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77671" y="5524862"/>
            <a:ext cx="7506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Тумаровский</a:t>
            </a:r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 Дмитрий Анатольевич</a:t>
            </a:r>
            <a:r>
              <a:rPr lang="ru-RU" sz="3200" dirty="0" smtClean="0">
                <a:solidFill>
                  <a:schemeClr val="accent1"/>
                </a:solidFill>
                <a:latin typeface="Candara" pitchFamily="34" charset="0"/>
              </a:rPr>
              <a:t>,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п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едагог дополнительного образования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1727"/>
            <a:ext cx="11723426" cy="13716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Сценический образ –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выражение 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абстрактной идеи </a:t>
            </a: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конкретной </a:t>
            </a:r>
            <a:r>
              <a:rPr lang="ru-RU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чувственной </a:t>
            </a: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форме.</a:t>
            </a:r>
            <a:r>
              <a:rPr lang="en-US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Г. Гегель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VID-20181128-WA000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2480" end="14925.333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18311" y="1729005"/>
            <a:ext cx="8327900" cy="4713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25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43286" y="314097"/>
          <a:ext cx="9237131" cy="2408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C559~1\AppData\Local\Temp\Rar$DI05.124\IMG-20190225-WA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019" y="3927763"/>
            <a:ext cx="3560618" cy="2670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76655" y="2867890"/>
            <a:ext cx="4794436" cy="2771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9" name="Picture 1" descr="C:\Users\C559~1\AppData\Local\Temp\Rar$DI00.962\IMG-20190225-WA0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16036" y="3387435"/>
            <a:ext cx="3851564" cy="2888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122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645" y="965372"/>
            <a:ext cx="11286066" cy="2962392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быть хорошим преподавателем,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нужно любить то, что преподаешь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любить тех, кому преподаешь.</a:t>
            </a:r>
            <a:b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Ключевский 1896 г.</a:t>
            </a:r>
            <a:endParaRPr lang="ru-RU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52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492" y="272955"/>
            <a:ext cx="9244588" cy="2570328"/>
          </a:xfrm>
        </p:spPr>
        <p:txBody>
          <a:bodyPr>
            <a:normAutofit/>
          </a:bodyPr>
          <a:lstStyle/>
          <a:p>
            <a:pPr algn="just"/>
            <a:r>
              <a:rPr lang="ru-RU" sz="32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 – развитие художественного и образного мышления, раскрытие творческого потенциала для становления юного музыканта.</a:t>
            </a:r>
            <a:endParaRPr lang="ru-RU" sz="32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2495922"/>
            <a:ext cx="8309650" cy="40546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https://im0-tub-ru.yandex.net/i?id=7b56ece7e298a601c92e5d648a99ddb1&amp;n=13"/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391">
            <a:off x="9132988" y="5430310"/>
            <a:ext cx="3007357" cy="739360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12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858001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/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02544" y="307194"/>
            <a:ext cx="953466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Мониторинг результатов </a:t>
            </a:r>
            <a:r>
              <a:rPr kumimoji="0" lang="ru-RU" sz="27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7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личностного развития учащихся</a:t>
            </a:r>
            <a:endParaRPr kumimoji="0" lang="ru-RU" sz="27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77982" y="843778"/>
            <a:ext cx="713150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Педагог:  </a:t>
            </a:r>
            <a:r>
              <a:rPr kumimoji="0" lang="ru-RU" sz="2400" b="1" i="0" u="sng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Тумаровский</a:t>
            </a:r>
            <a:r>
              <a:rPr kumimoji="0" lang="ru-RU" sz="2400" b="1" i="0" u="sng" strike="noStrike" cap="none" normalizeH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Дмитрий Анатольевич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класса индивидуального обучения игре на аккордеоне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 обучения _____________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______________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73364" y="2072376"/>
          <a:ext cx="11143672" cy="3350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345"/>
                <a:gridCol w="1184564"/>
                <a:gridCol w="1309254"/>
                <a:gridCol w="810491"/>
                <a:gridCol w="1330037"/>
                <a:gridCol w="789709"/>
                <a:gridCol w="955963"/>
                <a:gridCol w="1205346"/>
                <a:gridCol w="872836"/>
                <a:gridCol w="748146"/>
                <a:gridCol w="477981"/>
              </a:tblGrid>
              <a:tr h="255781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Фамилия,  Имя учащегося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Яркое, выразительное исполнение произведения</a:t>
                      </a:r>
                    </a:p>
                    <a:p>
                      <a:pPr algn="ctr"/>
                      <a:endParaRPr lang="ru-RU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Эмоционально-образное мышление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Артистизм 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Творческая  музыкальная  индивидуальность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Эстетический  вкус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Выразительность интонирования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Художественно- осмысленное  исполнение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Объективная оценка  своей  игры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Работа в ансамбле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Средний балл </a:t>
                      </a:r>
                      <a:endParaRPr lang="ru-RU" sz="2000" dirty="0"/>
                    </a:p>
                  </a:txBody>
                  <a:tcPr vert="vert27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46289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ndara" pitchFamily="34" charset="0"/>
                        </a:rPr>
                        <a:t>1 учащийся</a:t>
                      </a:r>
                      <a:endParaRPr lang="ru-RU" sz="18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ndara" pitchFamily="34" charset="0"/>
                        </a:rPr>
                        <a:t>2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ndara" pitchFamily="34" charset="0"/>
                        </a:rPr>
                        <a:t>2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9953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учащийся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Candara" pitchFamily="34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Candara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49381" y="5486607"/>
            <a:ext cx="1194261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Критерии оценки: 1- низкий уровень (знания, навыки отсутствуют),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2 - средний уровень (знания, навыки присутствуют),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3 - высокий уровень (уверенное применение знаний, навыков)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79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100587"/>
            <a:ext cx="10045914" cy="6071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686" y="779703"/>
            <a:ext cx="2576262" cy="3435016"/>
          </a:xfrm>
          <a:prstGeom prst="round2DiagRect">
            <a:avLst>
              <a:gd name="adj1" fmla="val 16667"/>
              <a:gd name="adj2" fmla="val 113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964" y="2701637"/>
            <a:ext cx="2473885" cy="3298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436419" y="2098964"/>
            <a:ext cx="5070764" cy="4487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numCol="2">
            <a:normAutofit fontScale="62500" lnSpcReduction="20000"/>
          </a:bodyPr>
          <a:lstStyle/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ndara" pitchFamily="34" charset="0"/>
              </a:rPr>
              <a:t>выявление интересов каждого ребенка;</a:t>
            </a:r>
          </a:p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ndara" pitchFamily="34" charset="0"/>
              </a:rPr>
              <a:t>предоставление права выбора музыкального инструмента - баяна или аккордеона;</a:t>
            </a:r>
          </a:p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ndara" pitchFamily="34" charset="0"/>
              </a:rPr>
              <a:t>создание благоприятных, здоровье сберегающих условий;</a:t>
            </a:r>
          </a:p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ndara" pitchFamily="34" charset="0"/>
              </a:rPr>
              <a:t>выбор репертуара;</a:t>
            </a:r>
          </a:p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lang="ru-RU" sz="2900" b="1" dirty="0" smtClean="0">
              <a:solidFill>
                <a:schemeClr val="dk1"/>
              </a:solidFill>
              <a:latin typeface="Candara" pitchFamily="34" charset="0"/>
            </a:endParaRPr>
          </a:p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ru-RU" sz="29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ndara" pitchFamily="34" charset="0"/>
            </a:endParaRPr>
          </a:p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ru-RU" sz="2900" b="1" dirty="0" smtClean="0">
                <a:solidFill>
                  <a:schemeClr val="dk1"/>
                </a:solidFill>
                <a:latin typeface="Candara" pitchFamily="34" charset="0"/>
              </a:rPr>
              <a:t>п</a:t>
            </a:r>
            <a:r>
              <a:rPr kumimoji="0" lang="ru-R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ndara" pitchFamily="34" charset="0"/>
              </a:rPr>
              <a:t>одбор</a:t>
            </a: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ndara" pitchFamily="34" charset="0"/>
              </a:rPr>
              <a:t> интересных  упражнений;</a:t>
            </a:r>
          </a:p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ru-RU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Candara" pitchFamily="34" charset="0"/>
              </a:rPr>
              <a:t>вопросы подготовки исполнителей на баяне и аккордеоне для оркестра народных инструментов через индивидуальное занятие и занятия в малых группах - ансамблях.</a:t>
            </a:r>
          </a:p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endParaRPr kumimoji="0" lang="ru-RU" sz="29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ndara" pitchFamily="34" charset="0"/>
            </a:endParaRPr>
          </a:p>
          <a:p>
            <a:pPr marL="38862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0130" y="353292"/>
            <a:ext cx="4897052" cy="1517072"/>
            <a:chOff x="-3537823" y="168382"/>
            <a:chExt cx="4460633" cy="2192901"/>
          </a:xfrm>
        </p:grpSpPr>
        <p:sp>
          <p:nvSpPr>
            <p:cNvPr id="8" name="Прямоугольник с двумя скругленными соседними углами 7"/>
            <p:cNvSpPr/>
            <p:nvPr/>
          </p:nvSpPr>
          <p:spPr>
            <a:xfrm rot="10800000">
              <a:off x="-3537823" y="168382"/>
              <a:ext cx="4460633" cy="2192901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рямоугольник 8"/>
            <p:cNvSpPr/>
            <p:nvPr/>
          </p:nvSpPr>
          <p:spPr>
            <a:xfrm>
              <a:off x="-3408039" y="184180"/>
              <a:ext cx="4164595" cy="1683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472" tIns="220472" rIns="220472" bIns="220472" numCol="1" spcCol="1270" anchor="t" anchorCtr="0">
              <a:noAutofit/>
            </a:bodyPr>
            <a:lstStyle/>
            <a:p>
              <a:pPr lvl="0" algn="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100" b="0" i="0" kern="1200" dirty="0" smtClean="0"/>
                <a:t>Музыка - высшее в мире искусство.</a:t>
              </a:r>
              <a:r>
                <a:rPr lang="ru-RU" sz="3100" kern="1200" dirty="0" smtClean="0"/>
                <a:t/>
              </a:r>
              <a:br>
                <a:rPr lang="ru-RU" sz="3100" kern="1200" dirty="0" smtClean="0"/>
              </a:br>
              <a:r>
                <a:rPr lang="ru-RU" sz="3100" b="0" i="1" kern="1200" dirty="0" smtClean="0"/>
                <a:t>Лев Толстой</a:t>
              </a:r>
              <a:endParaRPr lang="ru-RU" sz="3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269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35" y="2488823"/>
            <a:ext cx="4868346" cy="2708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1727"/>
            <a:ext cx="12192000" cy="1146412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Художественное мышление –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высший уровень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художественного сознания.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713" y="4047808"/>
            <a:ext cx="3868923" cy="2579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1537613"/>
            <a:ext cx="4190273" cy="2597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24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" y="536052"/>
            <a:ext cx="12192000" cy="1605281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Творческая фантазия –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из самых специфических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плодотворных особенностей сознания человека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b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Л. Рубинштейн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7858"/>
            <a:ext cx="6250920" cy="2812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0920" y="3188238"/>
            <a:ext cx="5943599" cy="2801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048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1801"/>
            <a:ext cx="12192000" cy="1241946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Идейный замысел произведения –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…оба они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душа и тело.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письма М.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Глинки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</a:t>
            </a:r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Кашперову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002">
            <a:off x="443718" y="2270940"/>
            <a:ext cx="3007202" cy="225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297">
            <a:off x="8428622" y="1829824"/>
            <a:ext cx="3411553" cy="2439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707">
            <a:off x="6151712" y="3643902"/>
            <a:ext cx="3620968" cy="241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4122" r="3738" b="2459"/>
          <a:stretch/>
        </p:blipFill>
        <p:spPr>
          <a:xfrm rot="21316611">
            <a:off x="3414945" y="2444378"/>
            <a:ext cx="2848317" cy="401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39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840"/>
            <a:ext cx="12191999" cy="1320800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Метроритм –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 связи между нотным текстом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художественным замыслом.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99" y="3487045"/>
            <a:ext cx="2432789" cy="3243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96248" y="1384208"/>
            <a:ext cx="6199502" cy="19528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62" y="3337009"/>
            <a:ext cx="2519145" cy="3358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401">
            <a:off x="8916602" y="3251639"/>
            <a:ext cx="2452701" cy="3270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043">
            <a:off x="906102" y="3478859"/>
            <a:ext cx="2346197" cy="3128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528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1087</TotalTime>
  <Words>274</Words>
  <Application>Microsoft Office PowerPoint</Application>
  <PresentationFormat>Широкоэкранный</PresentationFormat>
  <Paragraphs>65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Candara</vt:lpstr>
      <vt:lpstr>Times New Roman</vt:lpstr>
      <vt:lpstr>Trebuchet MS</vt:lpstr>
      <vt:lpstr>Wingdings</vt:lpstr>
      <vt:lpstr>Wingdings 3</vt:lpstr>
      <vt:lpstr>Грань</vt:lpstr>
      <vt:lpstr> Государственное бюджетное учреждение дополнительного образования                  Дом творчества «Измайловский»         Адмиралтейского района Санкт-Петербурга</vt:lpstr>
      <vt:lpstr>Цель проекта – развитие художественного и образного мышления, раскрытие творческого потенциала для становления юного музыканта.</vt:lpstr>
      <vt:lpstr>      </vt:lpstr>
      <vt:lpstr>Презентация PowerPoint</vt:lpstr>
      <vt:lpstr>Презентация PowerPoint</vt:lpstr>
      <vt:lpstr>Художественное мышление – высший уровень                                                художественного сознания. </vt:lpstr>
      <vt:lpstr>Творческая фантазия – “Одна из самых специфических  и плодотворных особенностей сознания человека”                                                             С. Л. Рубинштейн</vt:lpstr>
      <vt:lpstr>Идейный замысел произведения – “…оба они - душа и тело.”                                    Из письма М. Глинки В. Кашперову</vt:lpstr>
      <vt:lpstr>Метроритм – форма связи между нотным текстом и                                           художественным замыслом. </vt:lpstr>
      <vt:lpstr>Сценический образ – “выражение абстрактной идеи в  конкретной чувственной форме.” Г. Гегель</vt:lpstr>
      <vt:lpstr>Презентация PowerPoint</vt:lpstr>
      <vt:lpstr>Чтобы быть хорошим преподавателем,  нужно любить то, что преподаешь   и любить тех, кому преподаешь.                                                                                         В. Ключевский 1896 г.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Оксана</cp:lastModifiedBy>
  <cp:revision>117</cp:revision>
  <dcterms:created xsi:type="dcterms:W3CDTF">2019-02-27T10:12:34Z</dcterms:created>
  <dcterms:modified xsi:type="dcterms:W3CDTF">2019-03-15T09:08:52Z</dcterms:modified>
</cp:coreProperties>
</file>